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87" r:id="rId11"/>
    <p:sldId id="269" r:id="rId12"/>
    <p:sldId id="292" r:id="rId13"/>
    <p:sldId id="289" r:id="rId14"/>
    <p:sldId id="290" r:id="rId15"/>
    <p:sldId id="291" r:id="rId16"/>
    <p:sldId id="293" r:id="rId17"/>
    <p:sldId id="294" r:id="rId18"/>
    <p:sldId id="295" r:id="rId19"/>
    <p:sldId id="298" r:id="rId20"/>
    <p:sldId id="296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8" r:id="rId29"/>
    <p:sldId id="279" r:id="rId30"/>
    <p:sldId id="280" r:id="rId31"/>
    <p:sldId id="281" r:id="rId32"/>
    <p:sldId id="282" r:id="rId33"/>
    <p:sldId id="297" r:id="rId34"/>
    <p:sldId id="283" r:id="rId35"/>
    <p:sldId id="284" r:id="rId36"/>
    <p:sldId id="285" r:id="rId37"/>
    <p:sldId id="286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-944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44ADE-90A1-E846-87CC-4E16B7356528}" type="datetimeFigureOut">
              <a:rPr lang="en-US" smtClean="0"/>
              <a:t>23/01/15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F77DA-5F72-B24F-86CC-ED2E8AC57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4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Tradução</a:t>
            </a:r>
            <a:r>
              <a:rPr lang="pt-BR" baseline="0" dirty="0" smtClean="0"/>
              <a:t> dos </a:t>
            </a:r>
            <a:r>
              <a:rPr lang="pt-BR" baseline="0" dirty="0" err="1" smtClean="0"/>
              <a:t>diversifiers</a:t>
            </a:r>
            <a:endParaRPr lang="pt-BR" baseline="0" dirty="0" smtClean="0"/>
          </a:p>
          <a:p>
            <a:r>
              <a:rPr lang="pt-BR" dirty="0" smtClean="0"/>
              <a:t>1 - De volta para 1885. O jogo poderia ser construído e jogado no século 19.</a:t>
            </a:r>
            <a:br>
              <a:rPr lang="pt-BR" dirty="0" smtClean="0"/>
            </a:br>
            <a:r>
              <a:rPr lang="pt-BR" dirty="0" smtClean="0"/>
              <a:t>2 - Você pode vir jogar? O jogo tem </a:t>
            </a:r>
            <a:r>
              <a:rPr lang="pt-BR" dirty="0" err="1" smtClean="0"/>
              <a:t>multiplayer</a:t>
            </a:r>
            <a:r>
              <a:rPr lang="pt-BR" dirty="0" smtClean="0"/>
              <a:t> local.</a:t>
            </a:r>
            <a:br>
              <a:rPr lang="pt-BR" dirty="0" smtClean="0"/>
            </a:br>
            <a:r>
              <a:rPr lang="pt-BR" dirty="0" smtClean="0"/>
              <a:t>3 - Design, crie e jogue. Todo o conteúdo no game é criado </a:t>
            </a:r>
            <a:r>
              <a:rPr lang="pt-BR" dirty="0" err="1" smtClean="0"/>
              <a:t>proceduralmente</a:t>
            </a:r>
            <a:r>
              <a:rPr lang="pt-BR" dirty="0" smtClean="0"/>
              <a:t>, incluindo os gráficos e o som.</a:t>
            </a:r>
            <a:br>
              <a:rPr lang="pt-BR" dirty="0" smtClean="0"/>
            </a:br>
            <a:r>
              <a:rPr lang="pt-BR" dirty="0" smtClean="0"/>
              <a:t>4 - </a:t>
            </a:r>
            <a:r>
              <a:rPr lang="pt-BR" dirty="0" err="1" smtClean="0"/>
              <a:t>Hackontroller</a:t>
            </a:r>
            <a:r>
              <a:rPr lang="pt-BR" dirty="0" smtClean="0"/>
              <a:t>. O jogo precisa usar um controle customizado criado pelo time, ou usar um controle existente de uma maneira não-convencional.</a:t>
            </a:r>
            <a:br>
              <a:rPr lang="pt-BR" dirty="0" smtClean="0"/>
            </a:br>
            <a:r>
              <a:rPr lang="pt-BR" dirty="0" smtClean="0"/>
              <a:t>5 - Homo Sapiens são chatos. O jogo foi feito para ser jogado por gatos.</a:t>
            </a:r>
            <a:br>
              <a:rPr lang="pt-BR" dirty="0" smtClean="0"/>
            </a:br>
            <a:r>
              <a:rPr lang="pt-BR" dirty="0" smtClean="0"/>
              <a:t>6 - Honor Aaron </a:t>
            </a:r>
            <a:r>
              <a:rPr lang="pt-BR" dirty="0" err="1" smtClean="0"/>
              <a:t>Swartz</a:t>
            </a:r>
            <a:r>
              <a:rPr lang="pt-BR" dirty="0" smtClean="0"/>
              <a:t>. O jogo usa apenas materiais achados em domínio público.</a:t>
            </a:r>
            <a:br>
              <a:rPr lang="pt-BR" dirty="0" smtClean="0"/>
            </a:br>
            <a:r>
              <a:rPr lang="pt-BR" dirty="0" smtClean="0"/>
              <a:t>7 - Eu sou quem eu gostaria de ser. O jogo tem personagens, mas nenhum dos designs deles representa um gênero.</a:t>
            </a:r>
            <a:br>
              <a:rPr lang="pt-BR" dirty="0" smtClean="0"/>
            </a:br>
            <a:r>
              <a:rPr lang="pt-BR" dirty="0" smtClean="0"/>
              <a:t>8 - Inclusivo. O jogo é especificamente </a:t>
            </a:r>
            <a:r>
              <a:rPr lang="pt-BR" dirty="0" err="1" smtClean="0"/>
              <a:t>designeado</a:t>
            </a:r>
            <a:r>
              <a:rPr lang="pt-BR" dirty="0" smtClean="0"/>
              <a:t> para ser acessível para um ou mais grupos de jogadores desabilitados - visão, motora, audição, enfraquecimento cognitivo.</a:t>
            </a:r>
            <a:br>
              <a:rPr lang="pt-BR" dirty="0" smtClean="0"/>
            </a:br>
            <a:r>
              <a:rPr lang="pt-BR" dirty="0" smtClean="0"/>
              <a:t>9 - Rebeldes aprendem melhor. Neste jogo educacional, existe um caminho secreto fornecido para aqueles que são contra as regras.</a:t>
            </a:r>
            <a:br>
              <a:rPr lang="pt-BR" dirty="0" smtClean="0"/>
            </a:br>
            <a:r>
              <a:rPr lang="pt-BR" dirty="0" smtClean="0"/>
              <a:t>10 - Rodar e rodar. Rotação é uma das mecânicas primárias do jogo.</a:t>
            </a:r>
            <a:br>
              <a:rPr lang="pt-BR" dirty="0" smtClean="0"/>
            </a:br>
            <a:r>
              <a:rPr lang="pt-BR" dirty="0" smtClean="0"/>
              <a:t>11 - O teste final de sobrevivência de </a:t>
            </a:r>
            <a:r>
              <a:rPr lang="pt-BR" dirty="0" err="1" smtClean="0"/>
              <a:t>Bechdel</a:t>
            </a:r>
            <a:r>
              <a:rPr lang="pt-BR" dirty="0" smtClean="0"/>
              <a:t>. O jogo sobrevive todas as 3 condições do teste de </a:t>
            </a:r>
            <a:r>
              <a:rPr lang="pt-BR" dirty="0" err="1" smtClean="0"/>
              <a:t>Bechdel</a:t>
            </a:r>
            <a:r>
              <a:rPr lang="pt-BR" dirty="0" smtClean="0"/>
              <a:t>.</a:t>
            </a:r>
            <a:br>
              <a:rPr lang="pt-BR" dirty="0" smtClean="0"/>
            </a:br>
            <a:r>
              <a:rPr lang="pt-BR" dirty="0" smtClean="0"/>
              <a:t>12 - Você apenas vive 3 vezes. O jogador tem apenas 3 vidas e todo </a:t>
            </a:r>
            <a:r>
              <a:rPr lang="pt-BR" dirty="0" err="1" smtClean="0"/>
              <a:t>level</a:t>
            </a:r>
            <a:r>
              <a:rPr lang="pt-BR" dirty="0" smtClean="0"/>
              <a:t> começa de novo quando você morre.</a:t>
            </a:r>
            <a:br>
              <a:rPr lang="pt-BR" dirty="0" smtClean="0"/>
            </a:br>
            <a:r>
              <a:rPr lang="pt-BR" dirty="0" smtClean="0"/>
              <a:t>13 - Você fala! O jogo utiliza áudio produzido pelo jogador, seja gravado ou instruindo o jogador para fazer sons.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0D658-7D52-4989-8A4D-534FB93E0DF4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  <p:sp>
        <p:nvSpPr>
          <p:cNvPr id="31747" name="Espaço Reservado para Data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C78B032-811A-4FD3-8E08-EAE77836E122}" type="datetime1">
              <a:rPr lang="pt-BR"/>
              <a:pPr/>
              <a:t>23/01/15</a:t>
            </a:fld>
            <a:endParaRPr lang="pt-BR"/>
          </a:p>
        </p:txBody>
      </p:sp>
      <p:sp>
        <p:nvSpPr>
          <p:cNvPr id="31748" name="Espaço Reservado para Número de Slide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F089A6-33B4-497D-B596-3A8A0ACC09E5}" type="slidenum">
              <a:rPr lang="pt-BR"/>
              <a:pPr/>
              <a:t>24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-"/>
            </a:pPr>
            <a:endParaRPr 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8050A2-7E4F-4F91-A902-F6A02B1E000C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F300-24BD-4B7F-BD6D-B5C6ED89E5E4}" type="datetimeFigureOut">
              <a:rPr lang="pt-BR" smtClean="0"/>
              <a:t>23/01/15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9D73-7AD1-4D0C-AAD1-3FBD3FE54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6274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F300-24BD-4B7F-BD6D-B5C6ED89E5E4}" type="datetimeFigureOut">
              <a:rPr lang="pt-BR" smtClean="0"/>
              <a:t>23/01/15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9D73-7AD1-4D0C-AAD1-3FBD3FE54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0762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F300-24BD-4B7F-BD6D-B5C6ED89E5E4}" type="datetimeFigureOut">
              <a:rPr lang="pt-BR" smtClean="0"/>
              <a:t>23/01/15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9D73-7AD1-4D0C-AAD1-3FBD3FE54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0615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F300-24BD-4B7F-BD6D-B5C6ED89E5E4}" type="datetimeFigureOut">
              <a:rPr lang="pt-BR" smtClean="0"/>
              <a:t>23/01/15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9D73-7AD1-4D0C-AAD1-3FBD3FE54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8057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F300-24BD-4B7F-BD6D-B5C6ED89E5E4}" type="datetimeFigureOut">
              <a:rPr lang="pt-BR" smtClean="0"/>
              <a:t>23/01/15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9D73-7AD1-4D0C-AAD1-3FBD3FE54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5489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F300-24BD-4B7F-BD6D-B5C6ED89E5E4}" type="datetimeFigureOut">
              <a:rPr lang="pt-BR" smtClean="0"/>
              <a:t>23/01/15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9D73-7AD1-4D0C-AAD1-3FBD3FE54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624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F300-24BD-4B7F-BD6D-B5C6ED89E5E4}" type="datetimeFigureOut">
              <a:rPr lang="pt-BR" smtClean="0"/>
              <a:t>23/01/15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9D73-7AD1-4D0C-AAD1-3FBD3FE54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0816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F300-24BD-4B7F-BD6D-B5C6ED89E5E4}" type="datetimeFigureOut">
              <a:rPr lang="pt-BR" smtClean="0"/>
              <a:t>23/01/15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9D73-7AD1-4D0C-AAD1-3FBD3FE54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31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F300-24BD-4B7F-BD6D-B5C6ED89E5E4}" type="datetimeFigureOut">
              <a:rPr lang="pt-BR" smtClean="0"/>
              <a:t>23/01/15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9D73-7AD1-4D0C-AAD1-3FBD3FE54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4028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F300-24BD-4B7F-BD6D-B5C6ED89E5E4}" type="datetimeFigureOut">
              <a:rPr lang="pt-BR" smtClean="0"/>
              <a:t>23/01/15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9D73-7AD1-4D0C-AAD1-3FBD3FE54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6295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F300-24BD-4B7F-BD6D-B5C6ED89E5E4}" type="datetimeFigureOut">
              <a:rPr lang="pt-BR" smtClean="0"/>
              <a:t>23/01/15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9D73-7AD1-4D0C-AAD1-3FBD3FE54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0284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3F300-24BD-4B7F-BD6D-B5C6ED89E5E4}" type="datetimeFigureOut">
              <a:rPr lang="pt-BR" smtClean="0"/>
              <a:t>23/01/15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A9D73-7AD1-4D0C-AAD1-3FBD3FE5452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646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hyperlink" Target="http://blogs.unity3d.com/pt/2015/01/16/global-game-jam-2015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goo.gl/forms/g5WgDguPLJ" TargetMode="External"/><Relationship Id="rId3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lobalgamejam.org/sponsors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ggjcwb/" TargetMode="External"/><Relationship Id="rId4" Type="http://schemas.openxmlformats.org/officeDocument/2006/relationships/hyperlink" Target="http://twitter.com/ggjpucpr" TargetMode="External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gjcwb.com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gjcwb.com/" TargetMode="External"/><Relationship Id="rId3" Type="http://schemas.openxmlformats.org/officeDocument/2006/relationships/hyperlink" Target="http://twitter.com/ggjpucpr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hyperlink" Target="http://thisflooriscomfy.tumblr.com/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globalgamejam.org/news/introducing-ggj-2015-diversifiers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gjcwb.com/cronograma-e-logistica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tela 2015-01-23 11.53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258" y="472970"/>
            <a:ext cx="8334120" cy="425006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857423" y="4868568"/>
            <a:ext cx="9225034" cy="164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 smtClean="0">
                <a:ea typeface="ＭＳ Ｐゴシック" pitchFamily="34" charset="-128"/>
              </a:rPr>
              <a:t>Andar de baixo</a:t>
            </a:r>
          </a:p>
          <a:p>
            <a:pPr marL="571500" indent="-571500">
              <a:buFont typeface="Arial"/>
              <a:buChar char="•"/>
            </a:pPr>
            <a:r>
              <a:rPr lang="pt-BR" sz="3600" dirty="0" smtClean="0">
                <a:ea typeface="ＭＳ Ｐゴシック" pitchFamily="34" charset="-128"/>
              </a:rPr>
              <a:t>Sexta at</a:t>
            </a:r>
            <a:r>
              <a:rPr lang="pt-BR" sz="3600" dirty="0" smtClean="0">
                <a:ea typeface="ＭＳ Ｐゴシック" pitchFamily="34" charset="-128"/>
              </a:rPr>
              <a:t>é as 23h</a:t>
            </a:r>
          </a:p>
          <a:p>
            <a:pPr marL="571500" indent="-571500">
              <a:buFont typeface="Arial"/>
              <a:buChar char="•"/>
            </a:pPr>
            <a:r>
              <a:rPr lang="pt-BR" sz="3600" dirty="0" smtClean="0">
                <a:ea typeface="ＭＳ Ｐゴシック" pitchFamily="34" charset="-128"/>
              </a:rPr>
              <a:t>Sábado: 7:30h-23h</a:t>
            </a:r>
          </a:p>
          <a:p>
            <a:pPr marL="571500" indent="-571500">
              <a:buFont typeface="Arial"/>
              <a:buChar char="•"/>
            </a:pPr>
            <a:r>
              <a:rPr lang="pt-BR" sz="3600" dirty="0" smtClean="0">
                <a:ea typeface="ＭＳ Ｐゴシック" pitchFamily="34" charset="-128"/>
              </a:rPr>
              <a:t>Domingo: 7:30h-17h</a:t>
            </a:r>
            <a:endParaRPr lang="pt-BR" sz="36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2274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030" y="171934"/>
            <a:ext cx="8535477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204850" y="3357563"/>
            <a:ext cx="1332577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hlinkClick r:id="rId3"/>
              </a:rPr>
              <a:t>http://blogs.unity3d.com/pt/2015/01/16/global-game-jam-2015</a:t>
            </a:r>
            <a:r>
              <a:rPr lang="pt-BR" sz="3200" dirty="0" smtClean="0">
                <a:hlinkClick r:id="rId3"/>
              </a:rPr>
              <a:t>/</a:t>
            </a:r>
            <a:endParaRPr lang="pt-BR" sz="3200" dirty="0" smtClean="0"/>
          </a:p>
          <a:p>
            <a:r>
              <a:rPr lang="pt-BR" sz="3200" dirty="0" smtClean="0"/>
              <a:t>+</a:t>
            </a:r>
          </a:p>
          <a:p>
            <a:r>
              <a:rPr lang="pt-BR" sz="3200" dirty="0" smtClean="0"/>
              <a:t>Promo</a:t>
            </a:r>
            <a:r>
              <a:rPr lang="pt-BR" sz="3200" dirty="0" smtClean="0"/>
              <a:t>ção que está nas paredes (IMPORTANTE!!!)</a:t>
            </a:r>
          </a:p>
          <a:p>
            <a:endParaRPr lang="pt-BR" sz="3200" dirty="0" smtClean="0"/>
          </a:p>
        </p:txBody>
      </p:sp>
    </p:spTree>
    <p:extLst>
      <p:ext uri="{BB962C8B-B14F-4D97-AF65-F5344CB8AC3E}">
        <p14:creationId xmlns:p14="http://schemas.microsoft.com/office/powerpoint/2010/main" val="840809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04850" y="3357563"/>
            <a:ext cx="133257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/>
              <a:t>SORTEIO </a:t>
            </a:r>
            <a:r>
              <a:rPr lang="pt-BR" sz="3200" dirty="0" smtClean="0"/>
              <a:t>no fim do evento para as equipes sobreviventes:</a:t>
            </a:r>
          </a:p>
          <a:p>
            <a:pPr marL="457200" indent="-457200">
              <a:buFont typeface="Arial"/>
              <a:buChar char="•"/>
            </a:pPr>
            <a:r>
              <a:rPr lang="pt-BR" sz="3200" dirty="0" smtClean="0"/>
              <a:t>Licença </a:t>
            </a:r>
            <a:r>
              <a:rPr lang="pt-BR" sz="3200" dirty="0" err="1" smtClean="0"/>
              <a:t>Unity</a:t>
            </a:r>
            <a:r>
              <a:rPr lang="pt-BR" sz="3200" dirty="0" smtClean="0"/>
              <a:t> Pro;</a:t>
            </a:r>
          </a:p>
          <a:p>
            <a:pPr marL="457200" indent="-457200">
              <a:buFont typeface="Arial"/>
              <a:buChar char="•"/>
            </a:pPr>
            <a:r>
              <a:rPr lang="pt-BR" sz="3200" dirty="0" smtClean="0"/>
              <a:t>Curso de </a:t>
            </a:r>
            <a:r>
              <a:rPr lang="pt-BR" sz="3200" dirty="0" err="1" smtClean="0"/>
              <a:t>Unity</a:t>
            </a:r>
            <a:r>
              <a:rPr lang="pt-BR" sz="3200" dirty="0" smtClean="0"/>
              <a:t>;</a:t>
            </a:r>
          </a:p>
          <a:p>
            <a:pPr marL="457200" indent="-457200">
              <a:buFont typeface="Arial"/>
              <a:buChar char="•"/>
            </a:pPr>
            <a:endParaRPr lang="pt-BR" sz="3200" dirty="0" smtClean="0"/>
          </a:p>
          <a:p>
            <a:endParaRPr lang="pt-BR" sz="3200" dirty="0" smtClean="0"/>
          </a:p>
        </p:txBody>
      </p:sp>
      <p:pic>
        <p:nvPicPr>
          <p:cNvPr id="2" name="Picture 1" descr="Captura de tela 2015-01-23 11.59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344" y="158007"/>
            <a:ext cx="7294177" cy="285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73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04850" y="3357563"/>
            <a:ext cx="133257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/>
              <a:t>Impressora 3D, brindes, frutas de Domingo!</a:t>
            </a:r>
          </a:p>
          <a:p>
            <a:pPr marL="457200" indent="-457200">
              <a:buFont typeface="Arial"/>
              <a:buChar char="•"/>
            </a:pPr>
            <a:endParaRPr lang="pt-BR" sz="3200" dirty="0" smtClean="0"/>
          </a:p>
          <a:p>
            <a:endParaRPr lang="pt-BR" sz="3200" dirty="0" smtClean="0"/>
          </a:p>
        </p:txBody>
      </p:sp>
      <p:pic>
        <p:nvPicPr>
          <p:cNvPr id="4" name="Picture 3" descr="Captura de tela 2015-01-23 12.18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736" y="497461"/>
            <a:ext cx="8978930" cy="228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9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04850" y="3357563"/>
            <a:ext cx="133257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/>
              <a:t>Suporte a adaptação ao </a:t>
            </a:r>
            <a:r>
              <a:rPr lang="pt-BR" sz="3200" dirty="0" err="1" smtClean="0"/>
              <a:t>Beenoculus</a:t>
            </a:r>
            <a:r>
              <a:rPr lang="pt-BR" sz="3200" dirty="0"/>
              <a:t>;</a:t>
            </a:r>
            <a:endParaRPr lang="pt-BR" sz="3200" dirty="0" smtClean="0"/>
          </a:p>
          <a:p>
            <a:endParaRPr lang="pt-BR" sz="3200" dirty="0" smtClean="0"/>
          </a:p>
        </p:txBody>
      </p:sp>
      <p:pic>
        <p:nvPicPr>
          <p:cNvPr id="2" name="Picture 1" descr="Captura de tela 2015-01-23 12.20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85" y="522571"/>
            <a:ext cx="7166034" cy="2262958"/>
          </a:xfrm>
          <a:prstGeom prst="rect">
            <a:avLst/>
          </a:prstGeom>
        </p:spPr>
      </p:pic>
      <p:pic>
        <p:nvPicPr>
          <p:cNvPr id="5" name="Picture 4" descr="Captura de tela 2015-01-23 12.21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65" y="3555546"/>
            <a:ext cx="5575208" cy="282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51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04850" y="3357563"/>
            <a:ext cx="133257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/>
              <a:t>Divulgação da Imagine </a:t>
            </a:r>
            <a:r>
              <a:rPr lang="pt-BR" sz="3200" dirty="0" err="1" smtClean="0"/>
              <a:t>Cup</a:t>
            </a:r>
            <a:r>
              <a:rPr lang="pt-BR" sz="3200" dirty="0" smtClean="0"/>
              <a:t>;</a:t>
            </a:r>
          </a:p>
          <a:p>
            <a:r>
              <a:rPr lang="pt-BR" sz="3200" dirty="0" smtClean="0"/>
              <a:t>Suporte a testes em dispositivos.</a:t>
            </a:r>
          </a:p>
          <a:p>
            <a:endParaRPr lang="pt-BR" sz="3200" dirty="0" smtClean="0"/>
          </a:p>
        </p:txBody>
      </p:sp>
      <p:pic>
        <p:nvPicPr>
          <p:cNvPr id="6" name="Picture 5" descr="Captura de tela 2015-01-23 12.23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679" y="142151"/>
            <a:ext cx="7746308" cy="323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7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04850" y="3357563"/>
            <a:ext cx="133257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/>
              <a:t>Parte do Núcleo de Música;</a:t>
            </a:r>
          </a:p>
          <a:p>
            <a:r>
              <a:rPr lang="pt-BR" sz="3200" dirty="0" smtClean="0"/>
              <a:t>Suporte a música e efeitos sonoros.</a:t>
            </a:r>
            <a:r>
              <a:rPr lang="pt-BR" sz="3200" dirty="0" smtClean="0"/>
              <a:t> </a:t>
            </a:r>
          </a:p>
        </p:txBody>
      </p:sp>
      <p:pic>
        <p:nvPicPr>
          <p:cNvPr id="4" name="Picture 3" descr="Captura de tela 2015-01-23 12.26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839" y="154145"/>
            <a:ext cx="5054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96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2"/>
          <p:cNvSpPr/>
          <p:nvPr/>
        </p:nvSpPr>
        <p:spPr>
          <a:xfrm>
            <a:off x="204851" y="3357563"/>
            <a:ext cx="5954312" cy="501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/>
              <a:t>Participação de muitos dos núcleos do </a:t>
            </a:r>
            <a:r>
              <a:rPr lang="pt-BR" sz="3200" dirty="0" err="1" smtClean="0"/>
              <a:t>BEPiD</a:t>
            </a:r>
            <a:r>
              <a:rPr lang="pt-BR" sz="3200" dirty="0"/>
              <a:t> </a:t>
            </a:r>
            <a:r>
              <a:rPr lang="pt-BR" sz="3200" dirty="0" smtClean="0"/>
              <a:t>– música e design;</a:t>
            </a:r>
          </a:p>
          <a:p>
            <a:endParaRPr lang="pt-BR" sz="3200" dirty="0"/>
          </a:p>
          <a:p>
            <a:r>
              <a:rPr lang="pt-BR" sz="3200" dirty="0" smtClean="0"/>
              <a:t>Inscrições para o </a:t>
            </a:r>
            <a:r>
              <a:rPr lang="pt-BR" sz="3200" dirty="0" err="1" smtClean="0"/>
              <a:t>BEPiD</a:t>
            </a:r>
            <a:r>
              <a:rPr lang="pt-BR" sz="3200" dirty="0" smtClean="0"/>
              <a:t> abertas até segunda (25/1)!</a:t>
            </a:r>
          </a:p>
          <a:p>
            <a:r>
              <a:rPr lang="pt-BR" sz="3200" dirty="0" err="1" smtClean="0">
                <a:hlinkClick r:id="rId2" action="ppaction://hlinkfile"/>
              </a:rPr>
              <a:t>goo.gl</a:t>
            </a:r>
            <a:r>
              <a:rPr lang="pt-BR" sz="3200" dirty="0" smtClean="0">
                <a:hlinkClick r:id="rId2" action="ppaction://hlinkfile"/>
              </a:rPr>
              <a:t>/</a:t>
            </a:r>
            <a:r>
              <a:rPr lang="pt-BR" sz="3200" dirty="0" err="1" smtClean="0">
                <a:hlinkClick r:id="rId2" action="ppaction://hlinkfile"/>
              </a:rPr>
              <a:t>forms</a:t>
            </a:r>
            <a:r>
              <a:rPr lang="pt-BR" sz="3200" dirty="0" smtClean="0">
                <a:hlinkClick r:id="rId2" action="ppaction://hlinkfile"/>
              </a:rPr>
              <a:t>/g5WgDguPLJ</a:t>
            </a:r>
            <a:endParaRPr lang="pt-BR" sz="3200" dirty="0" smtClean="0"/>
          </a:p>
          <a:p>
            <a:endParaRPr lang="pt-BR" sz="3200" dirty="0" smtClean="0"/>
          </a:p>
          <a:p>
            <a:endParaRPr lang="pt-BR" sz="3200" dirty="0"/>
          </a:p>
          <a:p>
            <a:r>
              <a:rPr lang="pt-BR" sz="3200" dirty="0" smtClean="0"/>
              <a:t> </a:t>
            </a:r>
          </a:p>
        </p:txBody>
      </p:sp>
      <p:pic>
        <p:nvPicPr>
          <p:cNvPr id="4" name="Picture 3" descr="10380859_10205133979651544_945014045034860425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19" y="0"/>
            <a:ext cx="3569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61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2"/>
          <p:cNvSpPr/>
          <p:nvPr/>
        </p:nvSpPr>
        <p:spPr>
          <a:xfrm>
            <a:off x="204851" y="3357563"/>
            <a:ext cx="59543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/>
              <a:t>Aceleradora de Projetos da PUCPR</a:t>
            </a:r>
          </a:p>
          <a:p>
            <a:endParaRPr lang="pt-BR" sz="3200" dirty="0" smtClean="0"/>
          </a:p>
          <a:p>
            <a:endParaRPr lang="pt-BR" sz="3200" dirty="0" smtClean="0"/>
          </a:p>
          <a:p>
            <a:endParaRPr lang="pt-BR" sz="3200" dirty="0"/>
          </a:p>
          <a:p>
            <a:r>
              <a:rPr lang="pt-BR" sz="3200" dirty="0" smtClean="0"/>
              <a:t> </a:t>
            </a:r>
          </a:p>
        </p:txBody>
      </p:sp>
      <p:pic>
        <p:nvPicPr>
          <p:cNvPr id="3" name="Picture 2" descr="Captura de tela 2015-01-23 12.34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24" y="0"/>
            <a:ext cx="5725676" cy="434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88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2"/>
          <p:cNvSpPr/>
          <p:nvPr/>
        </p:nvSpPr>
        <p:spPr>
          <a:xfrm>
            <a:off x="204851" y="3357563"/>
            <a:ext cx="59543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/>
              <a:t>Grupo de Localização (</a:t>
            </a:r>
            <a:r>
              <a:rPr lang="pt-BR" sz="3200" dirty="0" err="1" smtClean="0"/>
              <a:t>LocJam</a:t>
            </a:r>
            <a:r>
              <a:rPr lang="pt-BR" sz="3200" dirty="0" smtClean="0"/>
              <a:t>)</a:t>
            </a:r>
          </a:p>
          <a:p>
            <a:endParaRPr lang="pt-BR" sz="3200" dirty="0" smtClean="0"/>
          </a:p>
          <a:p>
            <a:endParaRPr lang="pt-BR" sz="3200" dirty="0" smtClean="0"/>
          </a:p>
          <a:p>
            <a:endParaRPr lang="pt-BR" sz="3200" dirty="0" smtClean="0"/>
          </a:p>
          <a:p>
            <a:endParaRPr lang="pt-BR" sz="3200" dirty="0"/>
          </a:p>
          <a:p>
            <a:r>
              <a:rPr lang="pt-BR" sz="32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5105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2748" y="450761"/>
            <a:ext cx="8031051" cy="1239927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181082" y="1983346"/>
            <a:ext cx="8172718" cy="4193617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159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2"/>
          <p:cNvSpPr/>
          <p:nvPr/>
        </p:nvSpPr>
        <p:spPr>
          <a:xfrm>
            <a:off x="204851" y="3357563"/>
            <a:ext cx="420625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/>
              <a:t>Nossos mentores e staff!</a:t>
            </a:r>
          </a:p>
          <a:p>
            <a:endParaRPr lang="pt-BR" sz="3200" dirty="0"/>
          </a:p>
          <a:p>
            <a:r>
              <a:rPr lang="pt-BR" sz="3200" dirty="0" smtClean="0"/>
              <a:t>Divulgação COMPLETA também dos demais cursos de jogos de Curitiba!</a:t>
            </a:r>
          </a:p>
          <a:p>
            <a:endParaRPr lang="pt-BR" sz="3200" dirty="0" smtClean="0"/>
          </a:p>
          <a:p>
            <a:endParaRPr lang="pt-BR" sz="3200" dirty="0" smtClean="0"/>
          </a:p>
          <a:p>
            <a:endParaRPr lang="pt-BR" sz="3200" dirty="0"/>
          </a:p>
          <a:p>
            <a:r>
              <a:rPr lang="pt-BR" sz="3200" dirty="0" smtClean="0"/>
              <a:t> </a:t>
            </a:r>
          </a:p>
        </p:txBody>
      </p:sp>
      <p:pic>
        <p:nvPicPr>
          <p:cNvPr id="3" name="Picture 2" descr="Captura de tela 2015-01-23 12.39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026">
            <a:off x="5503642" y="3094900"/>
            <a:ext cx="6688357" cy="3761107"/>
          </a:xfrm>
          <a:prstGeom prst="rect">
            <a:avLst/>
          </a:prstGeom>
        </p:spPr>
      </p:pic>
      <p:pic>
        <p:nvPicPr>
          <p:cNvPr id="4" name="Picture 3" descr="Captura de tela 2015-01-16 19.09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8057">
            <a:off x="3441484" y="375008"/>
            <a:ext cx="5800674" cy="28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07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99618" y="365125"/>
            <a:ext cx="8554181" cy="1325563"/>
          </a:xfrm>
        </p:spPr>
        <p:txBody>
          <a:bodyPr/>
          <a:lstStyle/>
          <a:p>
            <a:r>
              <a:rPr lang="pt-BR" dirty="0" smtClean="0"/>
              <a:t>Apoios mundiais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768657"/>
            <a:ext cx="10515600" cy="2408306"/>
          </a:xfrm>
        </p:spPr>
        <p:txBody>
          <a:bodyPr>
            <a:normAutofit lnSpcReduction="10000"/>
          </a:bodyPr>
          <a:lstStyle/>
          <a:p>
            <a:endParaRPr lang="pt-BR" dirty="0" smtClean="0">
              <a:hlinkClick r:id="rId2"/>
            </a:endParaRPr>
          </a:p>
          <a:p>
            <a:endParaRPr lang="pt-BR" dirty="0">
              <a:hlinkClick r:id="rId2"/>
            </a:endParaRPr>
          </a:p>
          <a:p>
            <a:endParaRPr lang="pt-BR" dirty="0" smtClean="0">
              <a:hlinkClick r:id="rId2"/>
            </a:endParaRPr>
          </a:p>
          <a:p>
            <a:endParaRPr lang="pt-BR" dirty="0">
              <a:hlinkClick r:id="rId2"/>
            </a:endParaRPr>
          </a:p>
          <a:p>
            <a:r>
              <a:rPr lang="pt-BR" dirty="0" smtClean="0">
                <a:hlinkClick r:id="rId2"/>
              </a:rPr>
              <a:t>http</a:t>
            </a:r>
            <a:r>
              <a:rPr lang="pt-BR" dirty="0" smtClean="0">
                <a:hlinkClick r:id="rId2"/>
              </a:rPr>
              <a:t>://globalgamejam.org/sponsors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endParaRPr lang="pt-BR" dirty="0"/>
          </a:p>
        </p:txBody>
      </p:sp>
      <p:pic>
        <p:nvPicPr>
          <p:cNvPr id="4" name="Picture 3" descr="Captura de tela 2015-01-23 12.41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885" y="1327235"/>
            <a:ext cx="4737100" cy="1117600"/>
          </a:xfrm>
          <a:prstGeom prst="rect">
            <a:avLst/>
          </a:prstGeom>
        </p:spPr>
      </p:pic>
      <p:pic>
        <p:nvPicPr>
          <p:cNvPr id="5" name="Picture 4" descr="Captura de tela 2015-01-23 12.43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975" y="3794601"/>
            <a:ext cx="9550400" cy="1358900"/>
          </a:xfrm>
          <a:prstGeom prst="rect">
            <a:avLst/>
          </a:prstGeom>
        </p:spPr>
      </p:pic>
      <p:pic>
        <p:nvPicPr>
          <p:cNvPr id="6" name="Picture 5" descr="Captura de tela 2015-01-23 12.43.15(2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358" y="2522818"/>
            <a:ext cx="97155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68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9542" y="365125"/>
            <a:ext cx="7994257" cy="1325563"/>
          </a:xfrm>
        </p:spPr>
        <p:txBody>
          <a:bodyPr/>
          <a:lstStyle/>
          <a:p>
            <a:r>
              <a:rPr lang="pt-BR" dirty="0" smtClean="0"/>
              <a:t>Evento </a:t>
            </a:r>
            <a:r>
              <a:rPr lang="pt-BR" dirty="0" smtClean="0"/>
              <a:t>realizado </a:t>
            </a:r>
            <a:r>
              <a:rPr lang="pt-BR" dirty="0" smtClean="0"/>
              <a:t>pel</a:t>
            </a:r>
            <a:r>
              <a:rPr lang="pt-BR" dirty="0" smtClean="0"/>
              <a:t>a Escola Polit</a:t>
            </a:r>
            <a:r>
              <a:rPr lang="pt-BR" dirty="0" smtClean="0"/>
              <a:t>écnica da PUCPR</a:t>
            </a:r>
            <a:endParaRPr lang="pt-B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1" y="3098768"/>
            <a:ext cx="7239000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7256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9320" y="365125"/>
            <a:ext cx="8144480" cy="1325563"/>
          </a:xfrm>
        </p:spPr>
        <p:txBody>
          <a:bodyPr/>
          <a:lstStyle/>
          <a:p>
            <a:r>
              <a:rPr lang="pt-BR" dirty="0" smtClean="0"/>
              <a:t>Somos uma das maiores sedes do mundo!</a:t>
            </a:r>
            <a:endParaRPr lang="pt-BR" dirty="0"/>
          </a:p>
        </p:txBody>
      </p:sp>
      <p:pic>
        <p:nvPicPr>
          <p:cNvPr id="3" name="Picture 2" descr="Captura de tela 2015-01-23 12.44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319" y="1735880"/>
            <a:ext cx="6237688" cy="502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09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ítulo 1"/>
          <p:cNvSpPr>
            <a:spLocks noGrp="1"/>
          </p:cNvSpPr>
          <p:nvPr>
            <p:ph type="title"/>
          </p:nvPr>
        </p:nvSpPr>
        <p:spPr>
          <a:xfrm>
            <a:off x="2772306" y="0"/>
            <a:ext cx="9085260" cy="1143000"/>
          </a:xfrm>
        </p:spPr>
        <p:txBody>
          <a:bodyPr/>
          <a:lstStyle/>
          <a:p>
            <a:r>
              <a:rPr lang="pt-BR" dirty="0" smtClean="0">
                <a:ea typeface="ＭＳ Ｐゴシック" pitchFamily="34" charset="-128"/>
              </a:rPr>
              <a:t>A </a:t>
            </a:r>
            <a:r>
              <a:rPr lang="pt-BR" dirty="0" err="1" smtClean="0">
                <a:ea typeface="ＭＳ Ｐゴシック" pitchFamily="34" charset="-128"/>
              </a:rPr>
              <a:t>jam</a:t>
            </a:r>
            <a:r>
              <a:rPr lang="pt-BR" dirty="0" smtClean="0">
                <a:ea typeface="ＭＳ Ｐゴシック" pitchFamily="34" charset="-128"/>
              </a:rPr>
              <a:t> é social</a:t>
            </a:r>
          </a:p>
        </p:txBody>
      </p:sp>
      <p:sp>
        <p:nvSpPr>
          <p:cNvPr id="30722" name="Espaço Reservado para Conteúdo 2"/>
          <p:cNvSpPr>
            <a:spLocks noGrp="1"/>
          </p:cNvSpPr>
          <p:nvPr>
            <p:ph idx="1"/>
          </p:nvPr>
        </p:nvSpPr>
        <p:spPr>
          <a:xfrm>
            <a:off x="3673647" y="765176"/>
            <a:ext cx="8101371" cy="5357813"/>
          </a:xfrm>
        </p:spPr>
        <p:txBody>
          <a:bodyPr/>
          <a:lstStyle/>
          <a:p>
            <a:endParaRPr lang="pt-BR" dirty="0" smtClean="0">
              <a:ea typeface="ＭＳ Ｐゴシック" pitchFamily="34" charset="-128"/>
            </a:endParaRPr>
          </a:p>
          <a:p>
            <a:r>
              <a:rPr lang="pt-BR" dirty="0" smtClean="0">
                <a:ea typeface="ＭＳ Ｐゴシック" pitchFamily="34" charset="-128"/>
              </a:rPr>
              <a:t>Internet </a:t>
            </a:r>
            <a:r>
              <a:rPr lang="pt-BR" b="1" dirty="0" err="1" smtClean="0">
                <a:solidFill>
                  <a:schemeClr val="accent2"/>
                </a:solidFill>
                <a:ea typeface="ＭＳ Ｐゴシック" pitchFamily="34" charset="-128"/>
              </a:rPr>
              <a:t>wifi</a:t>
            </a:r>
            <a:r>
              <a:rPr lang="pt-BR" b="1" dirty="0" smtClean="0">
                <a:solidFill>
                  <a:schemeClr val="accent2"/>
                </a:solidFill>
                <a:ea typeface="ＭＳ Ｐゴシック" pitchFamily="34" charset="-128"/>
              </a:rPr>
              <a:t> livre </a:t>
            </a:r>
            <a:r>
              <a:rPr lang="pt-BR" dirty="0" smtClean="0">
                <a:ea typeface="ＭＳ Ｐゴシック" pitchFamily="34" charset="-128"/>
                <a:hlinkClick r:id="rId3"/>
              </a:rPr>
              <a:t>https</a:t>
            </a:r>
            <a:r>
              <a:rPr lang="pt-BR" dirty="0" smtClean="0">
                <a:ea typeface="ＭＳ Ｐゴシック" pitchFamily="34" charset="-128"/>
                <a:hlinkClick r:id="rId3"/>
              </a:rPr>
              <a:t>://www.facebook.com/ggjcwb</a:t>
            </a:r>
          </a:p>
          <a:p>
            <a:r>
              <a:rPr lang="pt-BR" dirty="0" smtClean="0">
                <a:ea typeface="ＭＳ Ｐゴシック" pitchFamily="34" charset="-128"/>
                <a:hlinkClick r:id="rId3"/>
              </a:rPr>
              <a:t>https://www.facebook.com/groups/ggjcwb/</a:t>
            </a:r>
            <a:endParaRPr lang="pt-BR" dirty="0" smtClean="0">
              <a:ea typeface="ＭＳ Ｐゴシック" pitchFamily="34" charset="-128"/>
            </a:endParaRPr>
          </a:p>
          <a:p>
            <a:r>
              <a:rPr lang="pt-BR" dirty="0" smtClean="0">
                <a:ea typeface="ＭＳ Ｐゴシック" pitchFamily="34" charset="-128"/>
                <a:hlinkClick r:id="rId4"/>
              </a:rPr>
              <a:t>http://twitter.com/ggjpucpr</a:t>
            </a:r>
            <a:endParaRPr lang="pt-BR" dirty="0" smtClean="0">
              <a:ea typeface="ＭＳ Ｐゴシック" pitchFamily="34" charset="-128"/>
            </a:endParaRPr>
          </a:p>
          <a:p>
            <a:r>
              <a:rPr lang="pt-BR" b="1" dirty="0" smtClean="0">
                <a:solidFill>
                  <a:schemeClr val="accent2"/>
                </a:solidFill>
                <a:ea typeface="ＭＳ Ｐゴシック" pitchFamily="34" charset="-128"/>
              </a:rPr>
              <a:t>Streaming!</a:t>
            </a:r>
          </a:p>
          <a:p>
            <a:endParaRPr lang="pt-BR" b="1" dirty="0">
              <a:solidFill>
                <a:schemeClr val="accent2"/>
              </a:solidFill>
              <a:ea typeface="ＭＳ Ｐゴシック" pitchFamily="34" charset="-128"/>
            </a:endParaRPr>
          </a:p>
          <a:p>
            <a:r>
              <a:rPr lang="pt-BR" b="1" dirty="0" smtClean="0">
                <a:solidFill>
                  <a:schemeClr val="accent2"/>
                </a:solidFill>
                <a:ea typeface="ＭＳ Ｐゴシック" pitchFamily="34" charset="-128"/>
              </a:rPr>
              <a:t>S</a:t>
            </a:r>
            <a:r>
              <a:rPr lang="pt-BR" b="1" dirty="0" smtClean="0">
                <a:solidFill>
                  <a:schemeClr val="accent2"/>
                </a:solidFill>
                <a:ea typeface="ＭＳ Ｐゴシック" pitchFamily="34" charset="-128"/>
              </a:rPr>
              <a:t>Ó NÃO FALE AINDA SOBRE O TEMA!!!</a:t>
            </a:r>
            <a:endParaRPr lang="pt-BR" b="1" dirty="0" smtClean="0">
              <a:solidFill>
                <a:schemeClr val="accent2"/>
              </a:solidFill>
              <a:ea typeface="ＭＳ Ｐゴシック" pitchFamily="34" charset="-128"/>
            </a:endParaRPr>
          </a:p>
        </p:txBody>
      </p:sp>
      <p:sp>
        <p:nvSpPr>
          <p:cNvPr id="30723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4B321B7-AB0B-48C1-BB45-DB44163F8BBF}" type="slidenum">
              <a:rPr lang="pt-BR"/>
              <a:pPr/>
              <a:t>24</a:t>
            </a:fld>
            <a:endParaRPr lang="pt-BR"/>
          </a:p>
        </p:txBody>
      </p:sp>
      <p:sp>
        <p:nvSpPr>
          <p:cNvPr id="30724" name="Espaço Reservado para Data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fld id="{A612E049-68BF-484D-9918-732036257E64}" type="datetime1">
              <a:rPr lang="pt-BR"/>
              <a:pPr/>
              <a:t>23/01/15</a:t>
            </a:fld>
            <a:endParaRPr lang="pt-BR"/>
          </a:p>
        </p:txBody>
      </p:sp>
      <p:pic>
        <p:nvPicPr>
          <p:cNvPr id="3072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713" y="5930900"/>
            <a:ext cx="2355849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10" y="5429264"/>
            <a:ext cx="586528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8981" y="5543550"/>
            <a:ext cx="46482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1499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00066" y="365125"/>
            <a:ext cx="8253734" cy="1325563"/>
          </a:xfrm>
        </p:spPr>
        <p:txBody>
          <a:bodyPr/>
          <a:lstStyle/>
          <a:p>
            <a:r>
              <a:rPr lang="pt-BR" dirty="0" smtClean="0"/>
              <a:t>A </a:t>
            </a:r>
            <a:r>
              <a:rPr lang="pt-BR" dirty="0" err="1" smtClean="0"/>
              <a:t>jam</a:t>
            </a:r>
            <a:r>
              <a:rPr lang="pt-BR" dirty="0" smtClean="0"/>
              <a:t> é social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45438" y="1825625"/>
            <a:ext cx="8308361" cy="4351338"/>
          </a:xfrm>
        </p:spPr>
        <p:txBody>
          <a:bodyPr/>
          <a:lstStyle/>
          <a:p>
            <a:r>
              <a:rPr lang="pt-BR" sz="5400" dirty="0" err="1" smtClean="0">
                <a:ea typeface="ＭＳ Ｐゴシック" pitchFamily="34" charset="-128"/>
              </a:rPr>
              <a:t>Tags</a:t>
            </a:r>
            <a:r>
              <a:rPr lang="pt-BR" sz="5400" dirty="0" smtClean="0">
                <a:ea typeface="ＭＳ Ｐゴシック" pitchFamily="34" charset="-128"/>
              </a:rPr>
              <a:t>: </a:t>
            </a:r>
          </a:p>
          <a:p>
            <a:pPr lvl="1"/>
            <a:r>
              <a:rPr lang="pt-BR" sz="4800" b="1" dirty="0" smtClean="0">
                <a:solidFill>
                  <a:schemeClr val="accent2"/>
                </a:solidFill>
                <a:ea typeface="ＭＳ Ｐゴシック" pitchFamily="34" charset="-128"/>
              </a:rPr>
              <a:t>#</a:t>
            </a:r>
            <a:r>
              <a:rPr lang="pt-BR" sz="4800" b="1" dirty="0" smtClean="0">
                <a:solidFill>
                  <a:schemeClr val="accent2"/>
                </a:solidFill>
                <a:ea typeface="ＭＳ Ｐゴシック" pitchFamily="34" charset="-128"/>
              </a:rPr>
              <a:t>ggj15 </a:t>
            </a:r>
            <a:r>
              <a:rPr lang="pt-BR" sz="4800" dirty="0" smtClean="0">
                <a:ea typeface="ＭＳ Ｐゴシック" pitchFamily="34" charset="-128"/>
              </a:rPr>
              <a:t> </a:t>
            </a:r>
            <a:endParaRPr lang="pt-BR" sz="4800" dirty="0" smtClean="0">
              <a:ea typeface="ＭＳ Ｐゴシック" pitchFamily="34" charset="-128"/>
            </a:endParaRPr>
          </a:p>
          <a:p>
            <a:pPr lvl="1"/>
            <a:r>
              <a:rPr lang="pt-BR" sz="4800" b="1" dirty="0" smtClean="0">
                <a:solidFill>
                  <a:schemeClr val="accent2"/>
                </a:solidFill>
                <a:ea typeface="ＭＳ Ｐゴシック" pitchFamily="34" charset="-128"/>
              </a:rPr>
              <a:t>#</a:t>
            </a:r>
            <a:r>
              <a:rPr lang="pt-BR" sz="4800" b="1" dirty="0" err="1" smtClean="0">
                <a:solidFill>
                  <a:schemeClr val="accent2"/>
                </a:solidFill>
                <a:ea typeface="ＭＳ Ｐゴシック" pitchFamily="34" charset="-128"/>
              </a:rPr>
              <a:t>ggjcwb</a:t>
            </a:r>
            <a:r>
              <a:rPr lang="pt-BR" sz="4800" b="1" dirty="0" smtClean="0">
                <a:solidFill>
                  <a:schemeClr val="accent2"/>
                </a:solidFill>
                <a:ea typeface="ＭＳ Ｐゴシック" pitchFamily="34" charset="-128"/>
              </a:rPr>
              <a:t> </a:t>
            </a:r>
          </a:p>
          <a:p>
            <a:pPr lvl="1"/>
            <a:r>
              <a:rPr lang="pt-BR" sz="4800" b="1" dirty="0" smtClean="0">
                <a:solidFill>
                  <a:schemeClr val="accent2"/>
                </a:solidFill>
                <a:ea typeface="ＭＳ Ｐゴシック" pitchFamily="34" charset="-128"/>
              </a:rPr>
              <a:t>#</a:t>
            </a:r>
            <a:r>
              <a:rPr lang="pt-BR" sz="4800" b="1" dirty="0" smtClean="0">
                <a:solidFill>
                  <a:schemeClr val="accent2"/>
                </a:solidFill>
                <a:ea typeface="ＭＳ Ｐゴシック" pitchFamily="34" charset="-128"/>
              </a:rPr>
              <a:t>ggj15Food</a:t>
            </a:r>
          </a:p>
          <a:p>
            <a:pPr lvl="1"/>
            <a:r>
              <a:rPr lang="pt-BR" sz="4800" b="1" dirty="0" smtClean="0">
                <a:solidFill>
                  <a:schemeClr val="accent2"/>
                </a:solidFill>
                <a:ea typeface="ＭＳ Ｐゴシック" pitchFamily="34" charset="-128"/>
              </a:rPr>
              <a:t>#ggj15live</a:t>
            </a:r>
            <a:endParaRPr lang="pt-BR" sz="4800" b="1" dirty="0" smtClean="0">
              <a:solidFill>
                <a:schemeClr val="accent2"/>
              </a:solidFill>
              <a:ea typeface="ＭＳ Ｐゴシック" pitchFamily="34" charset="-128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0503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1482" y="365125"/>
            <a:ext cx="7912317" cy="1325563"/>
          </a:xfrm>
        </p:spPr>
        <p:txBody>
          <a:bodyPr/>
          <a:lstStyle/>
          <a:p>
            <a:r>
              <a:rPr lang="pt-BR" dirty="0" smtClean="0"/>
              <a:t>A </a:t>
            </a:r>
            <a:r>
              <a:rPr lang="pt-BR" dirty="0" err="1" smtClean="0"/>
              <a:t>jam</a:t>
            </a:r>
            <a:r>
              <a:rPr lang="pt-BR" dirty="0" smtClean="0"/>
              <a:t> é social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59542" y="1825625"/>
            <a:ext cx="7994257" cy="4351338"/>
          </a:xfrm>
        </p:spPr>
        <p:txBody>
          <a:bodyPr/>
          <a:lstStyle/>
          <a:p>
            <a:r>
              <a:rPr lang="pt-BR" dirty="0" smtClean="0">
                <a:ea typeface="ＭＳ Ｐゴシック" pitchFamily="34" charset="-128"/>
              </a:rPr>
              <a:t>Não postar o tema até 13h de Sábado, pense nos colegas de Honolulu!</a:t>
            </a:r>
          </a:p>
          <a:p>
            <a:r>
              <a:rPr lang="pt-BR" dirty="0" smtClean="0">
                <a:ea typeface="ＭＳ Ｐゴシック" pitchFamily="34" charset="-128"/>
              </a:rPr>
              <a:t>Sugerimos fortemente o uso de ferramentas de </a:t>
            </a:r>
            <a:r>
              <a:rPr lang="pt-BR" b="1" dirty="0" err="1" smtClean="0">
                <a:solidFill>
                  <a:schemeClr val="accent2"/>
                </a:solidFill>
                <a:ea typeface="ＭＳ Ｐゴシック" pitchFamily="34" charset="-128"/>
              </a:rPr>
              <a:t>Timelapse</a:t>
            </a:r>
            <a:r>
              <a:rPr lang="pt-BR" b="1" dirty="0" smtClean="0">
                <a:solidFill>
                  <a:schemeClr val="accent2"/>
                </a:solidFill>
                <a:ea typeface="ＭＳ Ｐゴシック" pitchFamily="34" charset="-128"/>
              </a:rPr>
              <a:t>:</a:t>
            </a:r>
          </a:p>
          <a:p>
            <a:pPr lvl="1"/>
            <a:r>
              <a:rPr lang="pt-BR" b="1" dirty="0" err="1" smtClean="0">
                <a:solidFill>
                  <a:schemeClr val="accent2"/>
                </a:solidFill>
                <a:ea typeface="ＭＳ Ｐゴシック" pitchFamily="34" charset="-128"/>
              </a:rPr>
              <a:t>Chronolapse</a:t>
            </a:r>
            <a:endParaRPr lang="pt-BR" b="1" dirty="0" smtClean="0">
              <a:solidFill>
                <a:schemeClr val="accent2"/>
              </a:solidFill>
              <a:ea typeface="ＭＳ Ｐゴシック" pitchFamily="34" charset="-128"/>
            </a:endParaRPr>
          </a:p>
          <a:p>
            <a:pPr lvl="1"/>
            <a:r>
              <a:rPr lang="pt-BR" b="1" dirty="0" err="1" smtClean="0">
                <a:solidFill>
                  <a:schemeClr val="accent2"/>
                </a:solidFill>
                <a:ea typeface="ＭＳ Ｐゴシック" pitchFamily="34" charset="-128"/>
              </a:rPr>
              <a:t>JamCollab</a:t>
            </a:r>
            <a:endParaRPr lang="pt-BR" b="1" dirty="0" smtClean="0">
              <a:solidFill>
                <a:schemeClr val="accent2"/>
              </a:solidFill>
              <a:ea typeface="ＭＳ Ｐゴシック" pitchFamily="34" charset="-128"/>
            </a:endParaRPr>
          </a:p>
          <a:p>
            <a:pPr lvl="1"/>
            <a:r>
              <a:rPr lang="pt-BR" b="1" dirty="0" smtClean="0">
                <a:solidFill>
                  <a:schemeClr val="accent2"/>
                </a:solidFill>
                <a:ea typeface="ＭＳ Ｐゴシック" pitchFamily="34" charset="-128"/>
              </a:rPr>
              <a:t>Links em </a:t>
            </a:r>
            <a:r>
              <a:rPr lang="pt-BR" b="1" dirty="0" smtClean="0">
                <a:solidFill>
                  <a:schemeClr val="accent2"/>
                </a:solidFill>
                <a:ea typeface="ＭＳ Ｐゴシック" pitchFamily="34" charset="-128"/>
                <a:hlinkClick r:id="rId2"/>
              </a:rPr>
              <a:t>http://ggjcwb.com</a:t>
            </a:r>
            <a:endParaRPr lang="pt-BR" b="1" dirty="0" smtClean="0">
              <a:solidFill>
                <a:schemeClr val="accent2"/>
              </a:solidFill>
              <a:ea typeface="ＭＳ Ｐゴシック" pitchFamily="34" charset="-128"/>
            </a:endParaRPr>
          </a:p>
          <a:p>
            <a:pPr lvl="1"/>
            <a:endParaRPr lang="pt-BR" b="1" dirty="0" smtClean="0">
              <a:solidFill>
                <a:schemeClr val="accent2"/>
              </a:solidFill>
              <a:ea typeface="ＭＳ Ｐゴシック" pitchFamily="34" charset="-128"/>
            </a:endParaRPr>
          </a:p>
          <a:p>
            <a:pPr lvl="1"/>
            <a:endParaRPr lang="pt-BR" dirty="0" smtClean="0">
              <a:ea typeface="ＭＳ Ｐゴシック" pitchFamily="34" charset="-128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4781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31782" y="365125"/>
            <a:ext cx="8322017" cy="1325563"/>
          </a:xfrm>
        </p:spPr>
        <p:txBody>
          <a:bodyPr/>
          <a:lstStyle/>
          <a:p>
            <a:r>
              <a:rPr lang="pt-BR" dirty="0" smtClean="0"/>
              <a:t>A </a:t>
            </a:r>
            <a:r>
              <a:rPr lang="pt-BR" dirty="0" err="1" smtClean="0"/>
              <a:t>jam</a:t>
            </a:r>
            <a:r>
              <a:rPr lang="pt-BR" dirty="0" smtClean="0"/>
              <a:t> é social... Não só pela Internet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85962" y="1825625"/>
            <a:ext cx="8567838" cy="4351338"/>
          </a:xfrm>
        </p:spPr>
        <p:txBody>
          <a:bodyPr/>
          <a:lstStyle/>
          <a:p>
            <a:endParaRPr lang="pt-BR" dirty="0" smtClean="0"/>
          </a:p>
          <a:p>
            <a:r>
              <a:rPr lang="pt-BR" dirty="0" smtClean="0"/>
              <a:t>21h de </a:t>
            </a:r>
            <a:r>
              <a:rPr lang="pt-BR" dirty="0" smtClean="0"/>
              <a:t>Sábado, Play Test (jogatina)</a:t>
            </a:r>
            <a:r>
              <a:rPr lang="pt-BR" dirty="0" smtClean="0"/>
              <a:t>!</a:t>
            </a:r>
          </a:p>
          <a:p>
            <a:r>
              <a:rPr lang="pt-BR" dirty="0" smtClean="0"/>
              <a:t>15:30h de Domingo;</a:t>
            </a:r>
          </a:p>
          <a:p>
            <a:r>
              <a:rPr lang="pt-BR" dirty="0" smtClean="0"/>
              <a:t>ABERTO AO P</a:t>
            </a:r>
            <a:r>
              <a:rPr lang="pt-BR" dirty="0" smtClean="0"/>
              <a:t>ÚBLICO NO DOMINGO, CHAME SEUS AMIGOS E FAMÍLIA;</a:t>
            </a:r>
            <a:endParaRPr lang="pt-BR" dirty="0" smtClean="0"/>
          </a:p>
          <a:p>
            <a:r>
              <a:rPr lang="pt-BR" dirty="0" smtClean="0"/>
              <a:t>Percorra </a:t>
            </a:r>
            <a:r>
              <a:rPr lang="pt-BR" b="1" dirty="0" smtClean="0">
                <a:solidFill>
                  <a:schemeClr val="accent2"/>
                </a:solidFill>
              </a:rPr>
              <a:t>livremente</a:t>
            </a:r>
            <a:r>
              <a:rPr lang="pt-BR" dirty="0" smtClean="0"/>
              <a:t> o ambiente da </a:t>
            </a:r>
            <a:r>
              <a:rPr lang="pt-BR" dirty="0" err="1" smtClean="0"/>
              <a:t>jam</a:t>
            </a:r>
            <a:r>
              <a:rPr lang="pt-BR" dirty="0" smtClean="0"/>
              <a:t>: os 3 andares </a:t>
            </a:r>
            <a:r>
              <a:rPr lang="pt-BR" b="1" dirty="0" smtClean="0">
                <a:solidFill>
                  <a:schemeClr val="accent2"/>
                </a:solidFill>
              </a:rPr>
              <a:t>são nossos</a:t>
            </a:r>
            <a:r>
              <a:rPr lang="pt-BR" dirty="0" smtClean="0"/>
              <a:t>!</a:t>
            </a:r>
          </a:p>
          <a:p>
            <a:r>
              <a:rPr lang="pt-BR" dirty="0" smtClean="0"/>
              <a:t>Procure identificar e compartilhar seu espa</a:t>
            </a:r>
            <a:r>
              <a:rPr lang="pt-BR" dirty="0" smtClean="0"/>
              <a:t>ço!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9726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ítulo 1"/>
          <p:cNvSpPr>
            <a:spLocks noGrp="1"/>
          </p:cNvSpPr>
          <p:nvPr>
            <p:ph type="title"/>
          </p:nvPr>
        </p:nvSpPr>
        <p:spPr>
          <a:xfrm>
            <a:off x="3619020" y="0"/>
            <a:ext cx="8238546" cy="1143000"/>
          </a:xfrm>
        </p:spPr>
        <p:txBody>
          <a:bodyPr/>
          <a:lstStyle/>
          <a:p>
            <a:r>
              <a:rPr lang="pt-BR" dirty="0" smtClean="0">
                <a:ea typeface="ＭＳ Ｐゴシック" pitchFamily="34" charset="-128"/>
              </a:rPr>
              <a:t>Comida</a:t>
            </a:r>
          </a:p>
        </p:txBody>
      </p:sp>
      <p:sp>
        <p:nvSpPr>
          <p:cNvPr id="34818" name="Espaço Reservado para Conteúdo 2"/>
          <p:cNvSpPr>
            <a:spLocks noGrp="1"/>
          </p:cNvSpPr>
          <p:nvPr>
            <p:ph idx="1"/>
          </p:nvPr>
        </p:nvSpPr>
        <p:spPr>
          <a:xfrm>
            <a:off x="3496110" y="1214438"/>
            <a:ext cx="8325474" cy="5357812"/>
          </a:xfrm>
        </p:spPr>
        <p:txBody>
          <a:bodyPr/>
          <a:lstStyle/>
          <a:p>
            <a:r>
              <a:rPr lang="pt-BR" sz="4000" dirty="0" smtClean="0">
                <a:ea typeface="ＭＳ Ｐゴシック" pitchFamily="34" charset="-128"/>
              </a:rPr>
              <a:t>Você pode pedir </a:t>
            </a:r>
            <a:r>
              <a:rPr lang="pt-BR" sz="4000" b="1" dirty="0" smtClean="0">
                <a:solidFill>
                  <a:schemeClr val="accent2"/>
                </a:solidFill>
                <a:ea typeface="ＭＳ Ｐゴシック" pitchFamily="34" charset="-128"/>
              </a:rPr>
              <a:t>entregas</a:t>
            </a:r>
            <a:r>
              <a:rPr lang="pt-BR" sz="4000" dirty="0" smtClean="0">
                <a:ea typeface="ＭＳ Ｐゴシック" pitchFamily="34" charset="-128"/>
              </a:rPr>
              <a:t>;</a:t>
            </a:r>
          </a:p>
          <a:p>
            <a:r>
              <a:rPr lang="pt-BR" sz="4000" b="1" dirty="0" smtClean="0">
                <a:solidFill>
                  <a:schemeClr val="accent2"/>
                </a:solidFill>
                <a:ea typeface="ＭＳ Ｐゴシック" pitchFamily="34" charset="-128"/>
              </a:rPr>
              <a:t>Preferencialmente</a:t>
            </a:r>
            <a:r>
              <a:rPr lang="pt-BR" sz="4000" dirty="0" smtClean="0">
                <a:ea typeface="ＭＳ Ｐゴシック" pitchFamily="34" charset="-128"/>
              </a:rPr>
              <a:t> faça o pedido antes das </a:t>
            </a:r>
            <a:r>
              <a:rPr lang="pt-BR" sz="4000" b="1" dirty="0" smtClean="0">
                <a:solidFill>
                  <a:srgbClr val="FF0000"/>
                </a:solidFill>
                <a:ea typeface="ＭＳ Ｐゴシック" pitchFamily="34" charset="-128"/>
              </a:rPr>
              <a:t>21:15</a:t>
            </a:r>
            <a:r>
              <a:rPr lang="pt-BR" sz="4000" dirty="0" smtClean="0">
                <a:ea typeface="ＭＳ Ｐゴシック" pitchFamily="34" charset="-128"/>
              </a:rPr>
              <a:t>!</a:t>
            </a:r>
          </a:p>
          <a:p>
            <a:r>
              <a:rPr lang="pt-BR" sz="4000" dirty="0" smtClean="0">
                <a:ea typeface="ＭＳ Ｐゴシック" pitchFamily="34" charset="-128"/>
              </a:rPr>
              <a:t>Temos café;</a:t>
            </a:r>
          </a:p>
          <a:p>
            <a:r>
              <a:rPr lang="pt-BR" sz="4000" dirty="0" smtClean="0">
                <a:ea typeface="ＭＳ Ｐゴシック" pitchFamily="34" charset="-128"/>
              </a:rPr>
              <a:t>Temos água dos bebedouros;</a:t>
            </a:r>
          </a:p>
          <a:p>
            <a:r>
              <a:rPr lang="pt-BR" sz="4000" dirty="0" smtClean="0">
                <a:ea typeface="ＭＳ Ｐゴシック" pitchFamily="34" charset="-128"/>
              </a:rPr>
              <a:t>Caf</a:t>
            </a:r>
            <a:r>
              <a:rPr lang="pt-BR" sz="4000" dirty="0" smtClean="0">
                <a:ea typeface="ＭＳ Ｐゴシック" pitchFamily="34" charset="-128"/>
              </a:rPr>
              <a:t>é da manhã fornecido pela PUCPR;</a:t>
            </a:r>
          </a:p>
          <a:p>
            <a:r>
              <a:rPr lang="pt-BR" sz="4000" dirty="0" smtClean="0">
                <a:ea typeface="ＭＳ Ｐゴシック" pitchFamily="34" charset="-128"/>
              </a:rPr>
              <a:t>Frutas no Sábado a tarde (PUCPR);</a:t>
            </a:r>
          </a:p>
          <a:p>
            <a:r>
              <a:rPr lang="pt-BR" sz="4000" dirty="0" smtClean="0">
                <a:ea typeface="ＭＳ Ｐゴシック" pitchFamily="34" charset="-128"/>
              </a:rPr>
              <a:t>Frutas no Domingo (Octopus).</a:t>
            </a:r>
            <a:endParaRPr lang="pt-BR" dirty="0" smtClean="0">
              <a:ea typeface="ＭＳ Ｐゴシック" pitchFamily="34" charset="-128"/>
            </a:endParaRPr>
          </a:p>
          <a:p>
            <a:endParaRPr lang="pt-BR" dirty="0" smtClean="0">
              <a:ea typeface="ＭＳ Ｐゴシック" pitchFamily="34" charset="-128"/>
            </a:endParaRPr>
          </a:p>
          <a:p>
            <a:endParaRPr lang="pt-BR" dirty="0" smtClean="0">
              <a:ea typeface="ＭＳ Ｐゴシック" pitchFamily="34" charset="-128"/>
            </a:endParaRPr>
          </a:p>
          <a:p>
            <a:endParaRPr lang="pt-BR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047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ítulo 1"/>
          <p:cNvSpPr>
            <a:spLocks noGrp="1"/>
          </p:cNvSpPr>
          <p:nvPr>
            <p:ph type="title"/>
          </p:nvPr>
        </p:nvSpPr>
        <p:spPr>
          <a:xfrm>
            <a:off x="4288197" y="0"/>
            <a:ext cx="7569368" cy="1143000"/>
          </a:xfrm>
        </p:spPr>
        <p:txBody>
          <a:bodyPr/>
          <a:lstStyle/>
          <a:p>
            <a:r>
              <a:rPr lang="pt-BR" dirty="0" smtClean="0">
                <a:ea typeface="ＭＳ Ｐゴシック" pitchFamily="34" charset="-128"/>
              </a:rPr>
              <a:t>Comida</a:t>
            </a:r>
          </a:p>
        </p:txBody>
      </p:sp>
      <p:pic>
        <p:nvPicPr>
          <p:cNvPr id="35844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586" y="2137792"/>
            <a:ext cx="3566584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Espaço Reservado para Conteúdo 2"/>
          <p:cNvSpPr txBox="1">
            <a:spLocks/>
          </p:cNvSpPr>
          <p:nvPr/>
        </p:nvSpPr>
        <p:spPr bwMode="auto">
          <a:xfrm>
            <a:off x="4095751" y="1928814"/>
            <a:ext cx="8096249" cy="44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q"/>
            </a:pPr>
            <a:r>
              <a:rPr lang="pt-BR" sz="3200" dirty="0">
                <a:latin typeface="Tahoma" pitchFamily="34" charset="0"/>
              </a:rPr>
              <a:t>Hoje até as </a:t>
            </a:r>
            <a:r>
              <a:rPr lang="pt-BR" sz="3200" dirty="0" smtClean="0">
                <a:latin typeface="Tahoma" pitchFamily="34" charset="0"/>
              </a:rPr>
              <a:t>23h </a:t>
            </a:r>
            <a:r>
              <a:rPr lang="pt-BR" sz="3200" dirty="0">
                <a:latin typeface="Tahoma" pitchFamily="34" charset="0"/>
              </a:rPr>
              <a:t>(</a:t>
            </a:r>
            <a:r>
              <a:rPr lang="pt-BR" sz="3200" dirty="0" smtClean="0">
                <a:latin typeface="Tahoma" pitchFamily="34" charset="0"/>
              </a:rPr>
              <a:t>22h </a:t>
            </a:r>
            <a:r>
              <a:rPr lang="pt-BR" sz="3200" dirty="0">
                <a:latin typeface="Tahoma" pitchFamily="34" charset="0"/>
              </a:rPr>
              <a:t>fecha a cozinha);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q"/>
            </a:pPr>
            <a:r>
              <a:rPr lang="pt-BR" sz="3200" dirty="0">
                <a:latin typeface="Tahoma" pitchFamily="34" charset="0"/>
              </a:rPr>
              <a:t>Sábado: 7:30h-</a:t>
            </a:r>
            <a:r>
              <a:rPr lang="pt-BR" sz="3200" dirty="0" smtClean="0">
                <a:latin typeface="Tahoma" pitchFamily="34" charset="0"/>
              </a:rPr>
              <a:t>23h</a:t>
            </a:r>
            <a:endParaRPr lang="pt-BR" sz="3200" dirty="0">
              <a:latin typeface="Tahoma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q"/>
            </a:pPr>
            <a:r>
              <a:rPr lang="pt-BR" sz="3200" dirty="0">
                <a:latin typeface="Tahoma" pitchFamily="34" charset="0"/>
              </a:rPr>
              <a:t>Domingo: </a:t>
            </a:r>
            <a:r>
              <a:rPr lang="pt-BR" sz="3200" dirty="0" smtClean="0">
                <a:latin typeface="Tahoma" pitchFamily="34" charset="0"/>
              </a:rPr>
              <a:t>7:30h-</a:t>
            </a:r>
            <a:r>
              <a:rPr lang="pt-BR" sz="3200" dirty="0" smtClean="0">
                <a:latin typeface="Tahoma" pitchFamily="34" charset="0"/>
              </a:rPr>
              <a:t>17h</a:t>
            </a:r>
            <a:r>
              <a:rPr lang="pt-BR" sz="3200" dirty="0" smtClean="0">
                <a:latin typeface="Tahoma" pitchFamily="34" charset="0"/>
              </a:rPr>
              <a:t>.</a:t>
            </a:r>
            <a:endParaRPr lang="pt-BR" sz="3200" dirty="0">
              <a:latin typeface="Tahoma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q"/>
            </a:pPr>
            <a:r>
              <a:rPr lang="pt-BR" sz="3200" b="1" dirty="0">
                <a:solidFill>
                  <a:srgbClr val="FF0000"/>
                </a:solidFill>
                <a:latin typeface="Tahoma" pitchFamily="34" charset="0"/>
              </a:rPr>
              <a:t>Uma das poucas cantinas no mundo abertas para a </a:t>
            </a:r>
            <a:r>
              <a:rPr lang="pt-BR" sz="3200" b="1" dirty="0" err="1" smtClean="0">
                <a:solidFill>
                  <a:srgbClr val="FF0000"/>
                </a:solidFill>
                <a:latin typeface="Tahoma" pitchFamily="34" charset="0"/>
              </a:rPr>
              <a:t>jam</a:t>
            </a:r>
            <a:r>
              <a:rPr lang="pt-BR" sz="3200" b="1" dirty="0" smtClean="0">
                <a:solidFill>
                  <a:srgbClr val="FF0000"/>
                </a:solidFill>
                <a:latin typeface="Tahoma" pitchFamily="34" charset="0"/>
              </a:rPr>
              <a:t>.</a:t>
            </a:r>
            <a:endParaRPr lang="pt-BR" sz="3200" dirty="0">
              <a:latin typeface="Tahoma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2"/>
              </a:buClr>
              <a:buSzPct val="80000"/>
            </a:pPr>
            <a:r>
              <a:rPr lang="pt-BR" sz="3200" dirty="0">
                <a:latin typeface="Tahoma" pitchFamily="34" charset="0"/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q"/>
            </a:pPr>
            <a:endParaRPr lang="pt-BR" sz="32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814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58548" y="365125"/>
            <a:ext cx="7795251" cy="1325563"/>
          </a:xfrm>
        </p:spPr>
        <p:txBody>
          <a:bodyPr/>
          <a:lstStyle/>
          <a:p>
            <a:r>
              <a:rPr lang="pt-BR" dirty="0" smtClean="0"/>
              <a:t>IMPORTANTE!!!!</a:t>
            </a:r>
            <a:br>
              <a:rPr lang="pt-BR" dirty="0" smtClean="0"/>
            </a:br>
            <a:r>
              <a:rPr lang="pt-BR" dirty="0" smtClean="0"/>
              <a:t>NÃO PRECISA ANOTAR!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817947"/>
            <a:ext cx="10515600" cy="3359015"/>
          </a:xfrm>
        </p:spPr>
        <p:txBody>
          <a:bodyPr/>
          <a:lstStyle/>
          <a:p>
            <a:r>
              <a:rPr lang="pt-BR" dirty="0" smtClean="0"/>
              <a:t>Esta apresentação serve como </a:t>
            </a:r>
            <a:r>
              <a:rPr lang="pt-BR" b="1" dirty="0" smtClean="0">
                <a:solidFill>
                  <a:schemeClr val="accent2"/>
                </a:solidFill>
              </a:rPr>
              <a:t>manual do evento</a:t>
            </a:r>
            <a:r>
              <a:rPr lang="pt-BR" dirty="0" smtClean="0"/>
              <a:t> e está disponível em:</a:t>
            </a:r>
          </a:p>
          <a:p>
            <a:pPr lvl="1"/>
            <a:r>
              <a:rPr lang="pt-BR" dirty="0" smtClean="0">
                <a:hlinkClick r:id="rId2"/>
              </a:rPr>
              <a:t>http://ggjcwb.com</a:t>
            </a:r>
            <a:endParaRPr lang="pt-BR" dirty="0" smtClean="0"/>
          </a:p>
          <a:p>
            <a:r>
              <a:rPr lang="pt-BR" dirty="0" smtClean="0"/>
              <a:t>Além disso, informações adicionais serão postadas no grupo de emails e no grupo do </a:t>
            </a:r>
            <a:r>
              <a:rPr lang="pt-BR" dirty="0" err="1" smtClean="0"/>
              <a:t>Facebook</a:t>
            </a:r>
            <a:r>
              <a:rPr lang="pt-BR" dirty="0" smtClean="0"/>
              <a:t> e </a:t>
            </a:r>
            <a:r>
              <a:rPr lang="pt-BR" dirty="0" err="1" smtClean="0"/>
              <a:t>Twitter</a:t>
            </a:r>
            <a:r>
              <a:rPr lang="pt-BR" dirty="0" smtClean="0"/>
              <a:t>:</a:t>
            </a:r>
            <a:endParaRPr lang="pt-BR" dirty="0" smtClean="0"/>
          </a:p>
          <a:p>
            <a:pPr lvl="1"/>
            <a:r>
              <a:rPr lang="pt-BR" dirty="0">
                <a:ea typeface="ＭＳ Ｐゴシック" pitchFamily="34" charset="-128"/>
                <a:hlinkClick r:id="rId3"/>
              </a:rPr>
              <a:t>https://www.facebook.com/groups/ggjcwb/</a:t>
            </a:r>
          </a:p>
          <a:p>
            <a:pPr lvl="1"/>
            <a:r>
              <a:rPr lang="pt-BR" dirty="0" smtClean="0">
                <a:ea typeface="ＭＳ Ｐゴシック" pitchFamily="34" charset="-128"/>
                <a:hlinkClick r:id="rId3"/>
              </a:rPr>
              <a:t>http://twitter.com/ggjpucpr</a:t>
            </a:r>
            <a:endParaRPr lang="pt-BR" dirty="0" smtClean="0">
              <a:ea typeface="ＭＳ Ｐゴシック" pitchFamily="34" charset="-128"/>
            </a:endParaRPr>
          </a:p>
          <a:p>
            <a:pPr lvl="1"/>
            <a:endParaRPr lang="pt-BR" dirty="0" smtClean="0"/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1254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8964" y="-193983"/>
            <a:ext cx="3615267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http://farm6.staticflickr.com/5300/5407575863_b56fde7e20_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4687" y="2308958"/>
            <a:ext cx="3429024" cy="2571768"/>
          </a:xfrm>
          <a:prstGeom prst="rect">
            <a:avLst/>
          </a:prstGeom>
          <a:noFill/>
        </p:spPr>
      </p:pic>
      <p:pic>
        <p:nvPicPr>
          <p:cNvPr id="14340" name="Picture 4" descr="http://farm9.staticflickr.com/8078/8424862094_56ab1de268_q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0294" y="3561387"/>
            <a:ext cx="3429024" cy="2571768"/>
          </a:xfrm>
          <a:prstGeom prst="rect">
            <a:avLst/>
          </a:prstGeom>
          <a:noFill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6211" y="285728"/>
            <a:ext cx="3342240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7"/>
          <p:cNvSpPr txBox="1"/>
          <p:nvPr/>
        </p:nvSpPr>
        <p:spPr>
          <a:xfrm>
            <a:off x="488830" y="243104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2010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1191260" y="479879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2011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597228" y="379605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2012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802635" y="606171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2013</a:t>
            </a:r>
            <a:endParaRPr lang="pt-BR" dirty="0"/>
          </a:p>
        </p:txBody>
      </p:sp>
      <p:pic>
        <p:nvPicPr>
          <p:cNvPr id="2" name="Picture 1" descr="Captura de tela 2015-01-23 12.51.3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251" y="0"/>
            <a:ext cx="3187700" cy="5092700"/>
          </a:xfrm>
          <a:prstGeom prst="rect">
            <a:avLst/>
          </a:prstGeom>
        </p:spPr>
      </p:pic>
      <p:sp>
        <p:nvSpPr>
          <p:cNvPr id="12" name="CaixaDeTexto 10"/>
          <p:cNvSpPr txBox="1"/>
          <p:nvPr/>
        </p:nvSpPr>
        <p:spPr>
          <a:xfrm>
            <a:off x="11363080" y="514906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1672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ítulo 1"/>
          <p:cNvSpPr>
            <a:spLocks noGrp="1"/>
          </p:cNvSpPr>
          <p:nvPr>
            <p:ph type="title"/>
          </p:nvPr>
        </p:nvSpPr>
        <p:spPr>
          <a:xfrm>
            <a:off x="2690366" y="0"/>
            <a:ext cx="9167200" cy="1143000"/>
          </a:xfrm>
        </p:spPr>
        <p:txBody>
          <a:bodyPr/>
          <a:lstStyle/>
          <a:p>
            <a:r>
              <a:rPr lang="pt-BR" dirty="0" smtClean="0">
                <a:ea typeface="ＭＳ Ｐゴシック" pitchFamily="34" charset="-128"/>
              </a:rPr>
              <a:t>Descanso /  Higiene</a:t>
            </a:r>
          </a:p>
        </p:txBody>
      </p:sp>
      <p:sp>
        <p:nvSpPr>
          <p:cNvPr id="37890" name="Espaço Reservado para Conteúdo 2"/>
          <p:cNvSpPr>
            <a:spLocks noGrp="1"/>
          </p:cNvSpPr>
          <p:nvPr>
            <p:ph idx="1"/>
          </p:nvPr>
        </p:nvSpPr>
        <p:spPr>
          <a:xfrm>
            <a:off x="3263946" y="1214438"/>
            <a:ext cx="7499337" cy="5357812"/>
          </a:xfrm>
        </p:spPr>
        <p:txBody>
          <a:bodyPr/>
          <a:lstStyle/>
          <a:p>
            <a:r>
              <a:rPr lang="pt-BR" b="1" dirty="0" smtClean="0">
                <a:solidFill>
                  <a:schemeClr val="accent2"/>
                </a:solidFill>
                <a:ea typeface="ＭＳ Ｐゴシック" pitchFamily="34" charset="-128"/>
              </a:rPr>
              <a:t>Salas vazias </a:t>
            </a:r>
            <a:r>
              <a:rPr lang="pt-BR" dirty="0" smtClean="0">
                <a:ea typeface="ＭＳ Ｐゴシック" pitchFamily="34" charset="-128"/>
              </a:rPr>
              <a:t>destinadas ao descanso (2º andar);</a:t>
            </a:r>
          </a:p>
          <a:p>
            <a:r>
              <a:rPr lang="pt-BR" b="1" dirty="0" smtClean="0">
                <a:solidFill>
                  <a:schemeClr val="accent2"/>
                </a:solidFill>
                <a:ea typeface="ＭＳ Ｐゴシック" pitchFamily="34" charset="-128"/>
              </a:rPr>
              <a:t>Cadeiras livres </a:t>
            </a:r>
            <a:r>
              <a:rPr lang="pt-BR" dirty="0" smtClean="0">
                <a:ea typeface="ＭＳ Ｐゴシック" pitchFamily="34" charset="-128"/>
              </a:rPr>
              <a:t>no térreo;</a:t>
            </a:r>
          </a:p>
          <a:p>
            <a:r>
              <a:rPr lang="pt-BR" b="1" dirty="0" err="1" smtClean="0">
                <a:solidFill>
                  <a:schemeClr val="accent2"/>
                </a:solidFill>
                <a:ea typeface="ＭＳ Ｐゴシック" pitchFamily="34" charset="-128"/>
              </a:rPr>
              <a:t>Puffs</a:t>
            </a:r>
            <a:r>
              <a:rPr lang="pt-BR" b="1" dirty="0" smtClean="0">
                <a:solidFill>
                  <a:schemeClr val="accent2"/>
                </a:solidFill>
                <a:ea typeface="ＭＳ Ｐゴシック" pitchFamily="34" charset="-128"/>
              </a:rPr>
              <a:t> e </a:t>
            </a:r>
            <a:r>
              <a:rPr lang="pt-BR" b="1" dirty="0" err="1" smtClean="0">
                <a:solidFill>
                  <a:schemeClr val="accent2"/>
                </a:solidFill>
                <a:ea typeface="ＭＳ Ｐゴシック" pitchFamily="34" charset="-128"/>
              </a:rPr>
              <a:t>lounge</a:t>
            </a:r>
            <a:r>
              <a:rPr lang="pt-BR" dirty="0" smtClean="0">
                <a:ea typeface="ＭＳ Ｐゴシック" pitchFamily="34" charset="-128"/>
              </a:rPr>
              <a:t>;</a:t>
            </a:r>
          </a:p>
          <a:p>
            <a:r>
              <a:rPr lang="pt-BR" b="1" dirty="0" smtClean="0">
                <a:solidFill>
                  <a:schemeClr val="accent2"/>
                </a:solidFill>
                <a:ea typeface="ＭＳ Ｐゴシック" pitchFamily="34" charset="-128"/>
              </a:rPr>
              <a:t>Não deixe de descansar</a:t>
            </a:r>
            <a:r>
              <a:rPr lang="pt-BR" dirty="0" smtClean="0">
                <a:ea typeface="ＭＳ Ｐゴシック" pitchFamily="34" charset="-128"/>
              </a:rPr>
              <a:t>!</a:t>
            </a:r>
          </a:p>
          <a:p>
            <a:r>
              <a:rPr lang="pt-BR" dirty="0" smtClean="0">
                <a:ea typeface="ＭＳ Ｐゴシック" pitchFamily="34" charset="-128"/>
              </a:rPr>
              <a:t>Chuveiro do ginásio no </a:t>
            </a:r>
            <a:r>
              <a:rPr lang="pt-BR" dirty="0" smtClean="0">
                <a:ea typeface="ＭＳ Ｐゴシック" pitchFamily="34" charset="-128"/>
              </a:rPr>
              <a:t>Sábado (10h </a:t>
            </a:r>
            <a:r>
              <a:rPr lang="pt-BR" dirty="0" smtClean="0">
                <a:ea typeface="ＭＳ Ｐゴシック" pitchFamily="34" charset="-128"/>
              </a:rPr>
              <a:t>às 18h)</a:t>
            </a:r>
            <a:r>
              <a:rPr lang="pt-BR" dirty="0" smtClean="0">
                <a:ea typeface="ＭＳ Ｐゴシック" pitchFamily="34" charset="-128"/>
              </a:rPr>
              <a:t> e </a:t>
            </a:r>
            <a:r>
              <a:rPr lang="pt-BR" dirty="0" smtClean="0">
                <a:ea typeface="ＭＳ Ｐゴシック" pitchFamily="34" charset="-128"/>
              </a:rPr>
              <a:t>Domingo </a:t>
            </a:r>
            <a:r>
              <a:rPr lang="pt-BR" dirty="0" smtClean="0">
                <a:ea typeface="ＭＳ Ｐゴシック" pitchFamily="34" charset="-128"/>
              </a:rPr>
              <a:t>(7h </a:t>
            </a:r>
            <a:r>
              <a:rPr lang="pt-BR" dirty="0" smtClean="0">
                <a:ea typeface="ＭＳ Ｐゴシック" pitchFamily="34" charset="-128"/>
              </a:rPr>
              <a:t>às 14h</a:t>
            </a:r>
            <a:r>
              <a:rPr lang="pt-BR" dirty="0" smtClean="0">
                <a:ea typeface="ＭＳ Ｐゴシック" pitchFamily="34" charset="-128"/>
              </a:rPr>
              <a:t>)</a:t>
            </a:r>
            <a:r>
              <a:rPr lang="pt-BR" dirty="0" smtClean="0">
                <a:ea typeface="ＭＳ Ｐゴシック" pitchFamily="34" charset="-128"/>
              </a:rPr>
              <a:t>;</a:t>
            </a:r>
          </a:p>
          <a:p>
            <a:r>
              <a:rPr lang="pt-BR" dirty="0" smtClean="0">
                <a:ea typeface="ＭＳ Ｐゴシック" pitchFamily="34" charset="-128"/>
              </a:rPr>
              <a:t>Espaço Zen no Sábado à </a:t>
            </a:r>
            <a:r>
              <a:rPr lang="pt-BR" dirty="0" smtClean="0">
                <a:ea typeface="ＭＳ Ｐゴシック" pitchFamily="34" charset="-128"/>
              </a:rPr>
              <a:t>noite (18h-22h)!</a:t>
            </a:r>
            <a:endParaRPr lang="pt-BR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5221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18572" y="365125"/>
            <a:ext cx="8035227" cy="1325563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Não deixe de descansar com qualidade!</a:t>
            </a:r>
            <a:br>
              <a:rPr lang="pt-BR" dirty="0" smtClean="0"/>
            </a:br>
            <a:r>
              <a:rPr lang="pt-BR" dirty="0" smtClean="0"/>
              <a:t>Evite essas fotos!</a:t>
            </a:r>
            <a:endParaRPr lang="pt-B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7451" y="3298785"/>
            <a:ext cx="4699035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696" y="2806853"/>
            <a:ext cx="4667251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27073" y="2191404"/>
            <a:ext cx="3048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45793" y="5647536"/>
            <a:ext cx="35707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http://thisflooriscomfy.tumblr.com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39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856" y="365125"/>
            <a:ext cx="7966944" cy="1325563"/>
          </a:xfrm>
        </p:spPr>
        <p:txBody>
          <a:bodyPr/>
          <a:lstStyle/>
          <a:p>
            <a:r>
              <a:rPr lang="en-US" dirty="0" err="1" smtClean="0"/>
              <a:t>Canecas</a:t>
            </a:r>
            <a:r>
              <a:rPr lang="en-US" dirty="0" smtClean="0"/>
              <a:t> e </a:t>
            </a:r>
            <a:r>
              <a:rPr lang="en-US" dirty="0" err="1" smtClean="0"/>
              <a:t>Camisetas</a:t>
            </a:r>
            <a:endParaRPr lang="en-US" dirty="0"/>
          </a:p>
        </p:txBody>
      </p:sp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0" y="3591148"/>
            <a:ext cx="10763283" cy="29811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ea typeface="ＭＳ Ｐゴシック" pitchFamily="34" charset="-128"/>
              </a:rPr>
              <a:t>Fa</a:t>
            </a:r>
            <a:r>
              <a:rPr lang="pt-BR" dirty="0" smtClean="0">
                <a:ea typeface="ＭＳ Ｐゴシック" pitchFamily="34" charset="-128"/>
              </a:rPr>
              <a:t>ça a personalização da sua!</a:t>
            </a:r>
            <a:endParaRPr lang="pt-BR" dirty="0">
              <a:ea typeface="ＭＳ Ｐゴシック" pitchFamily="34" charset="-128"/>
            </a:endParaRPr>
          </a:p>
          <a:p>
            <a:endParaRPr lang="pt-BR" dirty="0" smtClean="0">
              <a:ea typeface="ＭＳ Ｐゴシック" pitchFamily="34" charset="-128"/>
            </a:endParaRPr>
          </a:p>
        </p:txBody>
      </p:sp>
      <p:pic>
        <p:nvPicPr>
          <p:cNvPr id="4" name="Picture 3" descr="Captura de tela 2015-01-23 13.00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419" y="1841500"/>
            <a:ext cx="55118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31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ítulo 1"/>
          <p:cNvSpPr>
            <a:spLocks noGrp="1"/>
          </p:cNvSpPr>
          <p:nvPr>
            <p:ph type="title"/>
          </p:nvPr>
        </p:nvSpPr>
        <p:spPr>
          <a:xfrm>
            <a:off x="3004469" y="0"/>
            <a:ext cx="8853097" cy="1143000"/>
          </a:xfrm>
        </p:spPr>
        <p:txBody>
          <a:bodyPr/>
          <a:lstStyle/>
          <a:p>
            <a:r>
              <a:rPr lang="pt-BR" dirty="0" smtClean="0">
                <a:ea typeface="ＭＳ Ｐゴシック" pitchFamily="34" charset="-128"/>
              </a:rPr>
              <a:t>Movimentação e Segurança</a:t>
            </a:r>
          </a:p>
        </p:txBody>
      </p:sp>
      <p:sp>
        <p:nvSpPr>
          <p:cNvPr id="38914" name="Espaço Reservado para Conteúdo 2"/>
          <p:cNvSpPr>
            <a:spLocks noGrp="1"/>
          </p:cNvSpPr>
          <p:nvPr>
            <p:ph idx="1"/>
          </p:nvPr>
        </p:nvSpPr>
        <p:spPr>
          <a:xfrm>
            <a:off x="2949843" y="1214438"/>
            <a:ext cx="8871741" cy="5357812"/>
          </a:xfrm>
        </p:spPr>
        <p:txBody>
          <a:bodyPr/>
          <a:lstStyle/>
          <a:p>
            <a:r>
              <a:rPr lang="pt-BR" dirty="0" smtClean="0">
                <a:ea typeface="ＭＳ Ｐゴシック" pitchFamily="34" charset="-128"/>
              </a:rPr>
              <a:t>Procurar manter-se no </a:t>
            </a:r>
            <a:r>
              <a:rPr lang="pt-BR" b="1" dirty="0" smtClean="0">
                <a:solidFill>
                  <a:schemeClr val="accent2"/>
                </a:solidFill>
                <a:ea typeface="ＭＳ Ｐゴシック" pitchFamily="34" charset="-128"/>
              </a:rPr>
              <a:t>bloco azul</a:t>
            </a:r>
            <a:r>
              <a:rPr lang="pt-BR" dirty="0" smtClean="0">
                <a:ea typeface="ＭＳ Ｐゴシック" pitchFamily="34" charset="-128"/>
              </a:rPr>
              <a:t>;</a:t>
            </a:r>
          </a:p>
          <a:p>
            <a:r>
              <a:rPr lang="pt-BR" dirty="0" smtClean="0">
                <a:ea typeface="ＭＳ Ｐゴシック" pitchFamily="34" charset="-128"/>
              </a:rPr>
              <a:t>Guarde suas coisas importantes nos armários da </a:t>
            </a:r>
          </a:p>
          <a:p>
            <a:r>
              <a:rPr lang="pt-BR" dirty="0" smtClean="0">
                <a:ea typeface="ＭＳ Ｐゴシック" pitchFamily="34" charset="-128"/>
              </a:rPr>
              <a:t>Mantenha sempre com você: carteira, dinheiro, câmeras, celular, etc.</a:t>
            </a:r>
          </a:p>
          <a:p>
            <a:r>
              <a:rPr lang="pt-BR" dirty="0" smtClean="0">
                <a:ea typeface="ＭＳ Ｐゴシック" pitchFamily="34" charset="-128"/>
              </a:rPr>
              <a:t>Após </a:t>
            </a:r>
            <a:r>
              <a:rPr lang="pt-BR" dirty="0" smtClean="0">
                <a:ea typeface="ＭＳ Ｐゴシック" pitchFamily="34" charset="-128"/>
              </a:rPr>
              <a:t>23:</a:t>
            </a:r>
            <a:r>
              <a:rPr lang="pt-BR" dirty="0" smtClean="0">
                <a:ea typeface="ＭＳ Ｐゴシック" pitchFamily="34" charset="-128"/>
              </a:rPr>
              <a:t>59h, evite sair da PUCPR;</a:t>
            </a:r>
          </a:p>
          <a:p>
            <a:r>
              <a:rPr lang="pt-BR" dirty="0" smtClean="0">
                <a:ea typeface="ＭＳ Ｐゴシック" pitchFamily="34" charset="-128"/>
              </a:rPr>
              <a:t>O retorno é a partir das 6h.</a:t>
            </a:r>
          </a:p>
        </p:txBody>
      </p:sp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22229" y="1650566"/>
            <a:ext cx="2533651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79479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36186" y="365125"/>
            <a:ext cx="8417614" cy="1325563"/>
          </a:xfrm>
        </p:spPr>
        <p:txBody>
          <a:bodyPr/>
          <a:lstStyle/>
          <a:p>
            <a:r>
              <a:rPr lang="pt-BR" dirty="0" smtClean="0"/>
              <a:t>Montagem de equipes</a:t>
            </a:r>
            <a:endParaRPr lang="pt-BR" dirty="0"/>
          </a:p>
        </p:txBody>
      </p:sp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3236633" y="1214438"/>
            <a:ext cx="4383378" cy="535781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Bastante </a:t>
            </a: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natural!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4000" dirty="0" smtClean="0">
                <a:ea typeface="ＭＳ Ｐゴシック" pitchFamily="34" charset="-128"/>
              </a:rPr>
              <a:t>Use o crachá;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Use o</a:t>
            </a:r>
            <a:r>
              <a:rPr kumimoji="0" lang="pt-BR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 mural</a:t>
            </a:r>
            <a:r>
              <a:rPr kumimoji="0" lang="pt-BR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4000" dirty="0" err="1" smtClean="0">
                <a:ea typeface="ＭＳ Ｐゴシック" pitchFamily="34" charset="-128"/>
              </a:rPr>
              <a:t>Facebook</a:t>
            </a:r>
            <a:r>
              <a:rPr lang="pt-BR" sz="4000" dirty="0" smtClean="0">
                <a:ea typeface="ＭＳ Ｐゴシック" pitchFamily="34" charset="-128"/>
              </a:rPr>
              <a:t>!</a:t>
            </a:r>
            <a:endParaRPr kumimoji="0" lang="pt-BR" sz="4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4000" dirty="0" smtClean="0">
                <a:ea typeface="ＭＳ Ｐゴシック" pitchFamily="34" charset="-128"/>
              </a:rPr>
              <a:t>Din</a:t>
            </a:r>
            <a:r>
              <a:rPr lang="pt-BR" sz="4000" dirty="0" smtClean="0">
                <a:ea typeface="ＭＳ Ｐゴシック" pitchFamily="34" charset="-128"/>
              </a:rPr>
              <a:t>âmica;</a:t>
            </a:r>
            <a:endParaRPr kumimoji="0" lang="pt-BR" sz="4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4000" b="1" baseline="0" dirty="0" smtClean="0">
                <a:solidFill>
                  <a:schemeClr val="accent2"/>
                </a:solidFill>
                <a:ea typeface="ＭＳ Ｐゴシック" pitchFamily="34" charset="-128"/>
              </a:rPr>
              <a:t>Converse!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239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82006" y="365125"/>
            <a:ext cx="8171794" cy="1325563"/>
          </a:xfrm>
        </p:spPr>
        <p:txBody>
          <a:bodyPr/>
          <a:lstStyle/>
          <a:p>
            <a:r>
              <a:rPr lang="pt-BR" dirty="0" smtClean="0"/>
              <a:t>O jeito Curitibano... </a:t>
            </a:r>
            <a:r>
              <a:rPr lang="pt-BR" dirty="0" smtClean="0">
                <a:solidFill>
                  <a:schemeClr val="accent2"/>
                </a:solidFill>
              </a:rPr>
              <a:t>HOJE NÃO</a:t>
            </a:r>
            <a:r>
              <a:rPr lang="pt-BR" dirty="0" smtClean="0"/>
              <a:t>!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61" y="1428736"/>
            <a:ext cx="9239315" cy="460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13017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3143249"/>
            <a:ext cx="10363200" cy="2625727"/>
          </a:xfrm>
        </p:spPr>
        <p:txBody>
          <a:bodyPr/>
          <a:lstStyle/>
          <a:p>
            <a:r>
              <a:rPr lang="pt-BR" dirty="0" smtClean="0"/>
              <a:t>E o tema é...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6479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ítulo 1"/>
          <p:cNvSpPr>
            <a:spLocks noGrp="1"/>
          </p:cNvSpPr>
          <p:nvPr>
            <p:ph type="title"/>
          </p:nvPr>
        </p:nvSpPr>
        <p:spPr>
          <a:xfrm>
            <a:off x="2844194" y="0"/>
            <a:ext cx="9013372" cy="1143000"/>
          </a:xfrm>
        </p:spPr>
        <p:txBody>
          <a:bodyPr/>
          <a:lstStyle/>
          <a:p>
            <a:r>
              <a:rPr lang="pt-BR" dirty="0" smtClean="0">
                <a:ea typeface="ＭＳ Ｐゴシック" pitchFamily="34" charset="-128"/>
              </a:rPr>
              <a:t>O que é a </a:t>
            </a:r>
            <a:r>
              <a:rPr lang="pt-BR" dirty="0" smtClean="0">
                <a:ea typeface="ＭＳ Ｐゴシック" pitchFamily="34" charset="-128"/>
              </a:rPr>
              <a:t>7ª </a:t>
            </a:r>
            <a:r>
              <a:rPr lang="pt-BR" dirty="0" smtClean="0">
                <a:ea typeface="ＭＳ Ｐゴシック" pitchFamily="34" charset="-128"/>
              </a:rPr>
              <a:t>Global Game Jam?</a:t>
            </a:r>
          </a:p>
        </p:txBody>
      </p:sp>
      <p:sp>
        <p:nvSpPr>
          <p:cNvPr id="18434" name="Espaço Reservado para Conteúdo 2"/>
          <p:cNvSpPr>
            <a:spLocks noGrp="1"/>
          </p:cNvSpPr>
          <p:nvPr>
            <p:ph idx="1"/>
          </p:nvPr>
        </p:nvSpPr>
        <p:spPr>
          <a:xfrm>
            <a:off x="3174914" y="1984470"/>
            <a:ext cx="8646670" cy="4587779"/>
          </a:xfrm>
        </p:spPr>
        <p:txBody>
          <a:bodyPr/>
          <a:lstStyle/>
          <a:p>
            <a:r>
              <a:rPr lang="pt-BR" sz="3600" dirty="0" smtClean="0">
                <a:ea typeface="ＭＳ Ｐゴシック" pitchFamily="34" charset="-128"/>
              </a:rPr>
              <a:t>Evento de </a:t>
            </a:r>
            <a:r>
              <a:rPr lang="pt-BR" sz="3600" b="1" dirty="0" smtClean="0">
                <a:solidFill>
                  <a:schemeClr val="accent2"/>
                </a:solidFill>
                <a:ea typeface="ＭＳ Ｐゴシック" pitchFamily="34" charset="-128"/>
              </a:rPr>
              <a:t>desenvolvimento de jogos</a:t>
            </a:r>
            <a:r>
              <a:rPr lang="pt-BR" sz="3600" dirty="0" smtClean="0">
                <a:ea typeface="ＭＳ Ｐゴシック" pitchFamily="34" charset="-128"/>
              </a:rPr>
              <a:t>;</a:t>
            </a:r>
          </a:p>
          <a:p>
            <a:r>
              <a:rPr lang="pt-BR" sz="3600" dirty="0" smtClean="0">
                <a:ea typeface="ＭＳ Ｐゴシック" pitchFamily="34" charset="-128"/>
              </a:rPr>
              <a:t>Cada equipe vai desenvolver um (ou mais) jogos em </a:t>
            </a:r>
            <a:r>
              <a:rPr lang="pt-BR" sz="3600" b="1" dirty="0" smtClean="0">
                <a:solidFill>
                  <a:schemeClr val="accent2"/>
                </a:solidFill>
                <a:ea typeface="ＭＳ Ｐゴシック" pitchFamily="34" charset="-128"/>
              </a:rPr>
              <a:t>cerca de 40 horas</a:t>
            </a:r>
            <a:r>
              <a:rPr lang="pt-BR" sz="3600" dirty="0" smtClean="0">
                <a:ea typeface="ＭＳ Ｐゴシック" pitchFamily="34" charset="-128"/>
              </a:rPr>
              <a:t>;</a:t>
            </a:r>
          </a:p>
          <a:p>
            <a:r>
              <a:rPr lang="pt-BR" sz="3600" dirty="0" smtClean="0">
                <a:ea typeface="ＭＳ Ｐゴシック" pitchFamily="34" charset="-128"/>
              </a:rPr>
              <a:t>Estamos aqui para </a:t>
            </a:r>
            <a:r>
              <a:rPr lang="pt-BR" sz="3600" b="1" dirty="0" smtClean="0">
                <a:solidFill>
                  <a:schemeClr val="accent2"/>
                </a:solidFill>
                <a:ea typeface="ＭＳ Ｐゴシック" pitchFamily="34" charset="-128"/>
              </a:rPr>
              <a:t>FAZER</a:t>
            </a:r>
            <a:r>
              <a:rPr lang="pt-BR" sz="3600" dirty="0" smtClean="0">
                <a:ea typeface="ＭＳ Ｐゴシック" pitchFamily="34" charset="-128"/>
              </a:rPr>
              <a:t> e não </a:t>
            </a:r>
            <a:r>
              <a:rPr lang="pt-BR" sz="3600" b="1" dirty="0" smtClean="0">
                <a:solidFill>
                  <a:schemeClr val="accent2"/>
                </a:solidFill>
                <a:ea typeface="ＭＳ Ｐゴシック" pitchFamily="34" charset="-128"/>
              </a:rPr>
              <a:t>FALAR</a:t>
            </a:r>
            <a:r>
              <a:rPr lang="pt-BR" sz="3600" dirty="0" smtClean="0">
                <a:ea typeface="ＭＳ Ｐゴシック" pitchFamily="34" charset="-128"/>
              </a:rPr>
              <a:t>;</a:t>
            </a:r>
          </a:p>
          <a:p>
            <a:r>
              <a:rPr lang="pt-BR" sz="3600" dirty="0" smtClean="0">
                <a:ea typeface="ＭＳ Ｐゴシック" pitchFamily="34" charset="-128"/>
              </a:rPr>
              <a:t>No fim do evento, você terá um </a:t>
            </a:r>
            <a:r>
              <a:rPr lang="pt-BR" sz="3600" b="1" dirty="0" smtClean="0">
                <a:solidFill>
                  <a:schemeClr val="accent2"/>
                </a:solidFill>
                <a:ea typeface="ＭＳ Ｐゴシック" pitchFamily="34" charset="-128"/>
              </a:rPr>
              <a:t>jogo novo </a:t>
            </a:r>
            <a:r>
              <a:rPr lang="pt-BR" sz="3600" dirty="0" smtClean="0">
                <a:ea typeface="ＭＳ Ｐゴシック" pitchFamily="34" charset="-128"/>
              </a:rPr>
              <a:t>em seu </a:t>
            </a:r>
            <a:r>
              <a:rPr lang="pt-BR" sz="3600" b="1" dirty="0" err="1" smtClean="0">
                <a:solidFill>
                  <a:schemeClr val="accent2"/>
                </a:solidFill>
                <a:ea typeface="ＭＳ Ｐゴシック" pitchFamily="34" charset="-128"/>
              </a:rPr>
              <a:t>portfolio</a:t>
            </a:r>
            <a:r>
              <a:rPr lang="pt-BR" sz="3600" b="1" dirty="0" smtClean="0">
                <a:solidFill>
                  <a:schemeClr val="accent2"/>
                </a:solidFill>
                <a:ea typeface="ＭＳ Ｐゴシック" pitchFamily="34" charset="-128"/>
              </a:rPr>
              <a:t>;</a:t>
            </a:r>
          </a:p>
          <a:p>
            <a:r>
              <a:rPr lang="pt-BR" sz="3600" b="1" dirty="0" smtClean="0">
                <a:solidFill>
                  <a:schemeClr val="accent2"/>
                </a:solidFill>
                <a:ea typeface="ＭＳ Ｐゴシック" pitchFamily="34" charset="-128"/>
              </a:rPr>
              <a:t>TODO TIPO DE JOGO É PERMITIDO!</a:t>
            </a:r>
            <a:endParaRPr lang="pt-BR" sz="3600" dirty="0" smtClean="0">
              <a:ea typeface="ＭＳ Ｐゴシック" pitchFamily="34" charset="-128"/>
            </a:endParaRPr>
          </a:p>
          <a:p>
            <a:endParaRPr lang="pt-BR" sz="36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0251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/>
          <p:cNvSpPr>
            <a:spLocks noGrp="1"/>
          </p:cNvSpPr>
          <p:nvPr>
            <p:ph type="title"/>
          </p:nvPr>
        </p:nvSpPr>
        <p:spPr>
          <a:xfrm>
            <a:off x="2632533" y="0"/>
            <a:ext cx="9225034" cy="1143000"/>
          </a:xfrm>
        </p:spPr>
        <p:txBody>
          <a:bodyPr/>
          <a:lstStyle/>
          <a:p>
            <a:r>
              <a:rPr lang="pt-BR" dirty="0" smtClean="0">
                <a:ea typeface="ＭＳ Ｐゴシック" pitchFamily="34" charset="-128"/>
              </a:rPr>
              <a:t>Regras básicas</a:t>
            </a:r>
          </a:p>
        </p:txBody>
      </p:sp>
      <p:sp>
        <p:nvSpPr>
          <p:cNvPr id="19458" name="Espaço Reservado para Conteúdo 2"/>
          <p:cNvSpPr>
            <a:spLocks noGrp="1"/>
          </p:cNvSpPr>
          <p:nvPr>
            <p:ph idx="1"/>
          </p:nvPr>
        </p:nvSpPr>
        <p:spPr>
          <a:xfrm>
            <a:off x="3452718" y="1214438"/>
            <a:ext cx="8368865" cy="5357812"/>
          </a:xfrm>
        </p:spPr>
        <p:txBody>
          <a:bodyPr>
            <a:normAutofit/>
          </a:bodyPr>
          <a:lstStyle/>
          <a:p>
            <a:r>
              <a:rPr lang="pt-BR" dirty="0" smtClean="0">
                <a:ea typeface="ＭＳ Ｐゴシック" pitchFamily="34" charset="-128"/>
              </a:rPr>
              <a:t>O jogo deve ser </a:t>
            </a:r>
            <a:r>
              <a:rPr lang="pt-BR" b="1" dirty="0" smtClean="0">
                <a:solidFill>
                  <a:schemeClr val="accent2"/>
                </a:solidFill>
                <a:ea typeface="ＭＳ Ｐゴシック" pitchFamily="34" charset="-128"/>
              </a:rPr>
              <a:t>adequado ao tema</a:t>
            </a:r>
            <a:r>
              <a:rPr lang="pt-BR" dirty="0" smtClean="0">
                <a:ea typeface="ＭＳ Ｐゴシック" pitchFamily="34" charset="-128"/>
              </a:rPr>
              <a:t>;</a:t>
            </a:r>
          </a:p>
          <a:p>
            <a:r>
              <a:rPr lang="pt-BR" b="1" dirty="0" smtClean="0">
                <a:solidFill>
                  <a:schemeClr val="accent2"/>
                </a:solidFill>
                <a:ea typeface="ＭＳ Ｐゴシック" pitchFamily="34" charset="-128"/>
              </a:rPr>
              <a:t>Opcionalmente</a:t>
            </a:r>
            <a:r>
              <a:rPr lang="pt-BR" dirty="0" smtClean="0">
                <a:ea typeface="ＭＳ Ｐゴシック" pitchFamily="34" charset="-128"/>
              </a:rPr>
              <a:t>, você pode implementar no máximo 4 dos </a:t>
            </a:r>
            <a:r>
              <a:rPr lang="pt-BR" dirty="0" smtClean="0">
                <a:ea typeface="ＭＳ Ｐゴシック" pitchFamily="34" charset="-128"/>
                <a:hlinkClick r:id="rId3"/>
              </a:rPr>
              <a:t>diversificadores</a:t>
            </a:r>
            <a:r>
              <a:rPr lang="pt-BR" dirty="0" smtClean="0">
                <a:ea typeface="ＭＳ Ｐゴシック" pitchFamily="34" charset="-128"/>
              </a:rPr>
              <a:t>;</a:t>
            </a:r>
          </a:p>
          <a:p>
            <a:r>
              <a:rPr lang="pt-BR" dirty="0" smtClean="0">
                <a:ea typeface="ＭＳ Ｐゴシック" pitchFamily="34" charset="-128"/>
              </a:rPr>
              <a:t>Uma pessoa pode participar </a:t>
            </a:r>
            <a:r>
              <a:rPr lang="pt-BR" b="1" dirty="0" smtClean="0">
                <a:solidFill>
                  <a:schemeClr val="accent2"/>
                </a:solidFill>
                <a:ea typeface="ＭＳ Ｐゴシック" pitchFamily="34" charset="-128"/>
              </a:rPr>
              <a:t>de mais de um jogo</a:t>
            </a:r>
            <a:r>
              <a:rPr lang="pt-BR" dirty="0" smtClean="0">
                <a:ea typeface="ＭＳ Ｐゴシック" pitchFamily="34" charset="-128"/>
              </a:rPr>
              <a:t>, recomendamos fortemente</a:t>
            </a:r>
            <a:r>
              <a:rPr lang="pt-BR" dirty="0" smtClean="0">
                <a:ea typeface="ＭＳ Ｐゴシック" pitchFamily="34" charset="-128"/>
              </a:rPr>
              <a:t>! D</a:t>
            </a:r>
            <a:r>
              <a:rPr lang="pt-BR" dirty="0" smtClean="0">
                <a:ea typeface="ＭＳ Ｐゴシック" pitchFamily="34" charset="-128"/>
              </a:rPr>
              <a:t>ê crédito corretamente aos MENTORES E STAFF que ajudarem;</a:t>
            </a:r>
            <a:endParaRPr lang="pt-BR" dirty="0" smtClean="0">
              <a:ea typeface="ＭＳ Ｐゴシック" pitchFamily="34" charset="-128"/>
            </a:endParaRPr>
          </a:p>
          <a:p>
            <a:r>
              <a:rPr lang="pt-BR" dirty="0" smtClean="0">
                <a:ea typeface="ＭＳ Ｐゴシック" pitchFamily="34" charset="-128"/>
              </a:rPr>
              <a:t>É um </a:t>
            </a:r>
            <a:r>
              <a:rPr lang="pt-BR" b="1" dirty="0" smtClean="0">
                <a:solidFill>
                  <a:schemeClr val="accent2"/>
                </a:solidFill>
                <a:ea typeface="ＭＳ Ｐゴシック" pitchFamily="34" charset="-128"/>
              </a:rPr>
              <a:t>evento colaborativo</a:t>
            </a:r>
            <a:r>
              <a:rPr lang="pt-BR" dirty="0" smtClean="0">
                <a:ea typeface="ＭＳ Ｐゴシック" pitchFamily="34" charset="-128"/>
              </a:rPr>
              <a:t>, estimula-se a troca de informações entre as equipes;</a:t>
            </a:r>
          </a:p>
          <a:p>
            <a:r>
              <a:rPr lang="pt-BR" dirty="0" smtClean="0">
                <a:ea typeface="ＭＳ Ｐゴシック" pitchFamily="34" charset="-128"/>
              </a:rPr>
              <a:t>Você </a:t>
            </a:r>
            <a:r>
              <a:rPr lang="pt-BR" b="1" dirty="0" smtClean="0">
                <a:solidFill>
                  <a:schemeClr val="accent2"/>
                </a:solidFill>
                <a:ea typeface="ＭＳ Ｐゴシック" pitchFamily="34" charset="-128"/>
              </a:rPr>
              <a:t>não pode </a:t>
            </a:r>
            <a:r>
              <a:rPr lang="pt-BR" dirty="0" smtClean="0">
                <a:ea typeface="ＭＳ Ｐゴシック" pitchFamily="34" charset="-128"/>
              </a:rPr>
              <a:t>usar materiais que não tem licença para isso;</a:t>
            </a:r>
          </a:p>
          <a:p>
            <a:r>
              <a:rPr lang="pt-BR" dirty="0" smtClean="0">
                <a:ea typeface="ＭＳ Ｐゴシック" pitchFamily="34" charset="-128"/>
              </a:rPr>
              <a:t>O </a:t>
            </a:r>
            <a:r>
              <a:rPr lang="pt-BR" b="1" dirty="0" smtClean="0">
                <a:solidFill>
                  <a:schemeClr val="accent2"/>
                </a:solidFill>
                <a:ea typeface="ＭＳ Ｐゴシック" pitchFamily="34" charset="-128"/>
              </a:rPr>
              <a:t>dono</a:t>
            </a:r>
            <a:r>
              <a:rPr lang="pt-BR" dirty="0" smtClean="0">
                <a:ea typeface="ＭＳ Ｐゴシック" pitchFamily="34" charset="-128"/>
              </a:rPr>
              <a:t> do jogo é a </a:t>
            </a:r>
            <a:r>
              <a:rPr lang="pt-BR" b="1" dirty="0" smtClean="0">
                <a:solidFill>
                  <a:schemeClr val="accent2"/>
                </a:solidFill>
                <a:ea typeface="ＭＳ Ｐゴシック" pitchFamily="34" charset="-128"/>
              </a:rPr>
              <a:t>equipe.</a:t>
            </a:r>
            <a:endParaRPr lang="pt-BR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4245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0430" y="365125"/>
            <a:ext cx="8033369" cy="1325563"/>
          </a:xfrm>
        </p:spPr>
        <p:txBody>
          <a:bodyPr/>
          <a:lstStyle/>
          <a:p>
            <a:r>
              <a:rPr lang="pt-BR" dirty="0" smtClean="0"/>
              <a:t>Cronograma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27829" y="1600201"/>
            <a:ext cx="8691327" cy="4781127"/>
          </a:xfrm>
        </p:spPr>
        <p:txBody>
          <a:bodyPr>
            <a:normAutofit/>
          </a:bodyPr>
          <a:lstStyle/>
          <a:p>
            <a:r>
              <a:rPr lang="pt-BR" sz="2800" dirty="0" smtClean="0"/>
              <a:t>Detalhado </a:t>
            </a:r>
            <a:r>
              <a:rPr lang="pt-BR" sz="2800" dirty="0" smtClean="0"/>
              <a:t>no link: </a:t>
            </a:r>
            <a:r>
              <a:rPr lang="pt-BR" dirty="0">
                <a:hlinkClick r:id="rId2"/>
              </a:rPr>
              <a:t>http://www.ggjcwb.com/cronograma-e-logistica</a:t>
            </a:r>
            <a:r>
              <a:rPr lang="pt-BR" dirty="0" smtClean="0">
                <a:hlinkClick r:id="rId2"/>
              </a:rPr>
              <a:t>/</a:t>
            </a:r>
            <a:endParaRPr lang="pt-BR" dirty="0" smtClean="0"/>
          </a:p>
          <a:p>
            <a:r>
              <a:rPr lang="pt-BR" dirty="0" smtClean="0"/>
              <a:t>Resumido</a:t>
            </a:r>
            <a:r>
              <a:rPr lang="pt-BR" sz="2800" dirty="0" smtClean="0"/>
              <a:t>:</a:t>
            </a:r>
          </a:p>
          <a:p>
            <a:pPr lvl="1"/>
            <a:r>
              <a:rPr lang="pt-BR" sz="2400" b="1" dirty="0" smtClean="0">
                <a:solidFill>
                  <a:schemeClr val="accent2"/>
                </a:solidFill>
              </a:rPr>
              <a:t>Sexta</a:t>
            </a:r>
            <a:r>
              <a:rPr lang="pt-BR" sz="2400" dirty="0" smtClean="0"/>
              <a:t>: chegada, </a:t>
            </a:r>
            <a:r>
              <a:rPr lang="pt-BR" sz="2400" dirty="0" err="1" smtClean="0"/>
              <a:t>keynote</a:t>
            </a:r>
            <a:r>
              <a:rPr lang="pt-BR" sz="2400" dirty="0" smtClean="0"/>
              <a:t> (palestra), tema, formação de grupos, </a:t>
            </a:r>
            <a:r>
              <a:rPr lang="pt-BR" sz="2400" dirty="0" err="1" smtClean="0"/>
              <a:t>video</a:t>
            </a:r>
            <a:r>
              <a:rPr lang="pt-BR" sz="2400" dirty="0" smtClean="0"/>
              <a:t> OPCIONAL no grupo Face / Formul</a:t>
            </a:r>
            <a:r>
              <a:rPr lang="pt-BR" sz="2400" dirty="0" smtClean="0"/>
              <a:t>ário</a:t>
            </a:r>
            <a:r>
              <a:rPr lang="pt-BR" sz="2400" dirty="0" smtClean="0"/>
              <a:t>, se </a:t>
            </a:r>
            <a:r>
              <a:rPr lang="pt-BR" sz="2400" dirty="0" smtClean="0"/>
              <a:t>for sair saia </a:t>
            </a:r>
            <a:r>
              <a:rPr lang="pt-BR" sz="2400" dirty="0" smtClean="0"/>
              <a:t>preferencialmente até as 23:59h!</a:t>
            </a:r>
            <a:endParaRPr lang="pt-BR" sz="2400" dirty="0" smtClean="0"/>
          </a:p>
          <a:p>
            <a:pPr lvl="1"/>
            <a:r>
              <a:rPr lang="pt-BR" sz="2400" b="1" dirty="0" smtClean="0">
                <a:solidFill>
                  <a:schemeClr val="accent2"/>
                </a:solidFill>
              </a:rPr>
              <a:t>Sábado</a:t>
            </a:r>
            <a:r>
              <a:rPr lang="pt-BR" sz="2400" dirty="0" smtClean="0"/>
              <a:t>: </a:t>
            </a:r>
            <a:r>
              <a:rPr lang="pt-BR" sz="2400" dirty="0" smtClean="0"/>
              <a:t>caf</a:t>
            </a:r>
            <a:r>
              <a:rPr lang="pt-BR" sz="2400" dirty="0" smtClean="0"/>
              <a:t>é da manhã (9h), </a:t>
            </a:r>
            <a:r>
              <a:rPr lang="pt-BR" sz="2400" dirty="0" smtClean="0"/>
              <a:t>criação </a:t>
            </a:r>
            <a:r>
              <a:rPr lang="pt-BR" sz="2400" dirty="0" smtClean="0"/>
              <a:t>das informações sobre o jogo no site da Global Game Jam (até </a:t>
            </a:r>
            <a:r>
              <a:rPr lang="pt-BR" sz="2400" dirty="0" smtClean="0"/>
              <a:t>14h</a:t>
            </a:r>
            <a:r>
              <a:rPr lang="pt-BR" sz="2400" dirty="0" smtClean="0"/>
              <a:t>), </a:t>
            </a:r>
            <a:r>
              <a:rPr lang="pt-BR" sz="2400" dirty="0" smtClean="0"/>
              <a:t>Jogatina (21h), </a:t>
            </a:r>
            <a:r>
              <a:rPr lang="pt-BR" sz="2400" dirty="0" err="1" smtClean="0"/>
              <a:t>video</a:t>
            </a:r>
            <a:r>
              <a:rPr lang="pt-BR" sz="2400" dirty="0" smtClean="0"/>
              <a:t> 2;</a:t>
            </a:r>
            <a:endParaRPr lang="pt-BR" sz="2400" dirty="0" smtClean="0"/>
          </a:p>
          <a:p>
            <a:pPr lvl="1"/>
            <a:r>
              <a:rPr lang="pt-BR" sz="2400" b="1" dirty="0" smtClean="0">
                <a:solidFill>
                  <a:schemeClr val="accent2"/>
                </a:solidFill>
              </a:rPr>
              <a:t>Domingo</a:t>
            </a:r>
            <a:r>
              <a:rPr lang="pt-BR" sz="2400" dirty="0" smtClean="0"/>
              <a:t>: entrega do jogo inicia 15h</a:t>
            </a:r>
            <a:r>
              <a:rPr lang="pt-BR" dirty="0" smtClean="0"/>
              <a:t>, </a:t>
            </a:r>
            <a:r>
              <a:rPr lang="pt-BR" dirty="0" smtClean="0"/>
              <a:t>Jogatina e vota</a:t>
            </a:r>
            <a:r>
              <a:rPr lang="pt-BR" dirty="0" smtClean="0"/>
              <a:t>ção em diversas categorias </a:t>
            </a:r>
            <a:r>
              <a:rPr lang="pt-BR" dirty="0" smtClean="0"/>
              <a:t>(15:30h), apresentação </a:t>
            </a:r>
            <a:r>
              <a:rPr lang="pt-BR" dirty="0" smtClean="0"/>
              <a:t>dos jogos (</a:t>
            </a:r>
            <a:r>
              <a:rPr lang="pt-BR" dirty="0" smtClean="0"/>
              <a:t>17:30h), fim da </a:t>
            </a:r>
            <a:r>
              <a:rPr lang="pt-BR" dirty="0" err="1" smtClean="0"/>
              <a:t>jam</a:t>
            </a:r>
            <a:r>
              <a:rPr lang="pt-BR" dirty="0" smtClean="0"/>
              <a:t> (19h).</a:t>
            </a:r>
            <a:endParaRPr lang="pt-BR" dirty="0" smtClean="0"/>
          </a:p>
          <a:p>
            <a:pPr lvl="1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047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00066" y="1709738"/>
            <a:ext cx="8247384" cy="2852737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Alguns de nossos </a:t>
            </a:r>
            <a:r>
              <a:rPr lang="pt-BR" dirty="0" smtClean="0"/>
              <a:t>agradecimentos, </a:t>
            </a:r>
            <a:r>
              <a:rPr lang="pt-BR" dirty="0" smtClean="0"/>
              <a:t>apoios</a:t>
            </a:r>
            <a:r>
              <a:rPr lang="pt-BR" dirty="0"/>
              <a:t> </a:t>
            </a:r>
            <a:r>
              <a:rPr lang="pt-BR" dirty="0" smtClean="0"/>
              <a:t>e</a:t>
            </a:r>
            <a:r>
              <a:rPr lang="pt-BR" dirty="0" smtClean="0"/>
              <a:t> parcerias!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8464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0378" y="433864"/>
            <a:ext cx="8877864" cy="485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2857423" y="5371300"/>
            <a:ext cx="9225034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 smtClean="0">
                <a:ea typeface="ＭＳ Ｐゴシック" pitchFamily="34" charset="-128"/>
              </a:rPr>
              <a:t>Por favor, pegue uma chave com nosso Staff e guarde com seguran</a:t>
            </a:r>
            <a:r>
              <a:rPr lang="pt-BR" sz="3600" dirty="0" smtClean="0">
                <a:ea typeface="ＭＳ Ｐゴシック" pitchFamily="34" charset="-128"/>
              </a:rPr>
              <a:t>ça seus objetos!</a:t>
            </a:r>
            <a:endParaRPr lang="pt-BR" sz="36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0629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1002" y="523835"/>
            <a:ext cx="919075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2857423" y="5371300"/>
            <a:ext cx="9225034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 smtClean="0">
                <a:ea typeface="ＭＳ Ｐゴシック" pitchFamily="34" charset="-128"/>
              </a:rPr>
              <a:t>Empr</a:t>
            </a:r>
            <a:r>
              <a:rPr lang="pt-BR" sz="3600" dirty="0" smtClean="0">
                <a:ea typeface="ＭＳ Ｐゴシック" pitchFamily="34" charset="-128"/>
              </a:rPr>
              <a:t>éstimo de filtros de linha e adaptadores;</a:t>
            </a:r>
            <a:endParaRPr lang="pt-BR" sz="36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73654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Words>979</Words>
  <Application>Microsoft Macintosh PowerPoint</Application>
  <PresentationFormat>Custom</PresentationFormat>
  <Paragraphs>160</Paragraphs>
  <Slides>37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Tema do Office</vt:lpstr>
      <vt:lpstr>PowerPoint Presentation</vt:lpstr>
      <vt:lpstr>PowerPoint Presentation</vt:lpstr>
      <vt:lpstr>IMPORTANTE!!!! NÃO PRECISA ANOTAR!</vt:lpstr>
      <vt:lpstr>O que é a 7ª Global Game Jam?</vt:lpstr>
      <vt:lpstr>Regras básicas</vt:lpstr>
      <vt:lpstr>Cronograma</vt:lpstr>
      <vt:lpstr>  Alguns de nossos agradecimentos, apoios e parcerias!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Apoios mundiais</vt:lpstr>
      <vt:lpstr>Evento realizado pela Escola Politécnica da PUCPR</vt:lpstr>
      <vt:lpstr>Somos uma das maiores sedes do mundo!</vt:lpstr>
      <vt:lpstr>A jam é social</vt:lpstr>
      <vt:lpstr>A jam é social</vt:lpstr>
      <vt:lpstr>A jam é social</vt:lpstr>
      <vt:lpstr>A jam é social... Não só pela Internet</vt:lpstr>
      <vt:lpstr>Comida</vt:lpstr>
      <vt:lpstr>Comida</vt:lpstr>
      <vt:lpstr>PowerPoint Presentation</vt:lpstr>
      <vt:lpstr>Descanso /  Higiene</vt:lpstr>
      <vt:lpstr>Não deixe de descansar com qualidade! Evite essas fotos!</vt:lpstr>
      <vt:lpstr>Canecas e Camisetas</vt:lpstr>
      <vt:lpstr>Movimentação e Segurança</vt:lpstr>
      <vt:lpstr>Montagem de equipes</vt:lpstr>
      <vt:lpstr>O jeito Curitibano... HOJE NÃO!</vt:lpstr>
      <vt:lpstr>E o tema é...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Thais Lucia Costa</dc:creator>
  <cp:lastModifiedBy>Bruno Campagnolo de Paula</cp:lastModifiedBy>
  <cp:revision>16</cp:revision>
  <dcterms:created xsi:type="dcterms:W3CDTF">2015-01-15T18:55:36Z</dcterms:created>
  <dcterms:modified xsi:type="dcterms:W3CDTF">2015-01-23T16:27:36Z</dcterms:modified>
</cp:coreProperties>
</file>